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961" r:id="rId4"/>
  </p:sldMasterIdLst>
  <p:notesMasterIdLst>
    <p:notesMasterId r:id="rId20"/>
  </p:notesMasterIdLst>
  <p:handoutMasterIdLst>
    <p:handoutMasterId r:id="rId21"/>
  </p:handoutMasterIdLst>
  <p:sldIdLst>
    <p:sldId id="361" r:id="rId5"/>
    <p:sldId id="383" r:id="rId6"/>
    <p:sldId id="369" r:id="rId7"/>
    <p:sldId id="373" r:id="rId8"/>
    <p:sldId id="367" r:id="rId9"/>
    <p:sldId id="371" r:id="rId10"/>
    <p:sldId id="375" r:id="rId11"/>
    <p:sldId id="380" r:id="rId12"/>
    <p:sldId id="381" r:id="rId13"/>
    <p:sldId id="386" r:id="rId14"/>
    <p:sldId id="378" r:id="rId15"/>
    <p:sldId id="387" r:id="rId16"/>
    <p:sldId id="379" r:id="rId17"/>
    <p:sldId id="382" r:id="rId18"/>
    <p:sldId id="374" r:id="rId19"/>
  </p:sldIdLst>
  <p:sldSz cx="12192000" cy="6858000"/>
  <p:notesSz cx="7104063" cy="10234613"/>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pitchFamily="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pitchFamily="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pitchFamily="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pitchFamily="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pitchFamily="3"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3"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3"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3"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3"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94" y="108"/>
      </p:cViewPr>
      <p:guideLst>
        <p:guide orient="horz" pos="2160"/>
        <p:guide pos="384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8427" cy="511323"/>
          </a:xfrm>
          <a:prstGeom prst="rect">
            <a:avLst/>
          </a:prstGeom>
          <a:noFill/>
          <a:ln w="9525">
            <a:noFill/>
            <a:miter lim="800000"/>
            <a:headEnd/>
            <a:tailEnd/>
          </a:ln>
        </p:spPr>
        <p:txBody>
          <a:bodyPr vert="horz" wrap="square" lIns="96140" tIns="48071" rIns="96140" bIns="48071" numCol="1" anchor="t" anchorCtr="0" compatLnSpc="1">
            <a:prstTxWarp prst="textNoShape">
              <a:avLst/>
            </a:prstTxWarp>
          </a:bodyPr>
          <a:lstStyle>
            <a:lvl1pPr defTabSz="961496">
              <a:defRPr sz="1200">
                <a:latin typeface="Arial" charset="0"/>
                <a:ea typeface="ヒラギノ角ゴ Pro W3" charset="0"/>
                <a:cs typeface="ヒラギノ角ゴ Pro W3" charset="0"/>
              </a:defRPr>
            </a:lvl1pPr>
          </a:lstStyle>
          <a:p>
            <a:pPr>
              <a:defRPr/>
            </a:pPr>
            <a:endParaRPr lang="fr-FR"/>
          </a:p>
        </p:txBody>
      </p:sp>
      <p:sp>
        <p:nvSpPr>
          <p:cNvPr id="19459" name="Rectangle 3"/>
          <p:cNvSpPr>
            <a:spLocks noGrp="1" noChangeArrowheads="1"/>
          </p:cNvSpPr>
          <p:nvPr>
            <p:ph type="dt" sz="quarter" idx="1"/>
          </p:nvPr>
        </p:nvSpPr>
        <p:spPr bwMode="auto">
          <a:xfrm>
            <a:off x="4025636" y="0"/>
            <a:ext cx="3078427" cy="511323"/>
          </a:xfrm>
          <a:prstGeom prst="rect">
            <a:avLst/>
          </a:prstGeom>
          <a:noFill/>
          <a:ln w="9525">
            <a:noFill/>
            <a:miter lim="800000"/>
            <a:headEnd/>
            <a:tailEnd/>
          </a:ln>
        </p:spPr>
        <p:txBody>
          <a:bodyPr vert="horz" wrap="square" lIns="96140" tIns="48071" rIns="96140" bIns="48071" numCol="1" anchor="t" anchorCtr="0" compatLnSpc="1">
            <a:prstTxWarp prst="textNoShape">
              <a:avLst/>
            </a:prstTxWarp>
          </a:bodyPr>
          <a:lstStyle>
            <a:lvl1pPr algn="r" defTabSz="961496">
              <a:defRPr sz="1200">
                <a:latin typeface="Arial" charset="0"/>
                <a:ea typeface="ヒラギノ角ゴ Pro W3" charset="0"/>
                <a:cs typeface="ヒラギノ角ゴ Pro W3" charset="0"/>
              </a:defRPr>
            </a:lvl1pPr>
          </a:lstStyle>
          <a:p>
            <a:pPr>
              <a:defRPr/>
            </a:pPr>
            <a:endParaRPr lang="fr-FR"/>
          </a:p>
        </p:txBody>
      </p:sp>
      <p:sp>
        <p:nvSpPr>
          <p:cNvPr id="19460" name="Rectangle 4"/>
          <p:cNvSpPr>
            <a:spLocks noGrp="1" noChangeArrowheads="1"/>
          </p:cNvSpPr>
          <p:nvPr>
            <p:ph type="ftr" sz="quarter" idx="2"/>
          </p:nvPr>
        </p:nvSpPr>
        <p:spPr bwMode="auto">
          <a:xfrm>
            <a:off x="0" y="9723290"/>
            <a:ext cx="3078427" cy="511323"/>
          </a:xfrm>
          <a:prstGeom prst="rect">
            <a:avLst/>
          </a:prstGeom>
          <a:noFill/>
          <a:ln w="9525">
            <a:noFill/>
            <a:miter lim="800000"/>
            <a:headEnd/>
            <a:tailEnd/>
          </a:ln>
        </p:spPr>
        <p:txBody>
          <a:bodyPr vert="horz" wrap="square" lIns="96140" tIns="48071" rIns="96140" bIns="48071" numCol="1" anchor="b" anchorCtr="0" compatLnSpc="1">
            <a:prstTxWarp prst="textNoShape">
              <a:avLst/>
            </a:prstTxWarp>
          </a:bodyPr>
          <a:lstStyle>
            <a:lvl1pPr defTabSz="961496">
              <a:defRPr sz="1200">
                <a:latin typeface="Arial" charset="0"/>
                <a:ea typeface="ヒラギノ角ゴ Pro W3" charset="0"/>
                <a:cs typeface="ヒラギノ角ゴ Pro W3" charset="0"/>
              </a:defRPr>
            </a:lvl1pPr>
          </a:lstStyle>
          <a:p>
            <a:pPr>
              <a:defRPr/>
            </a:pPr>
            <a:endParaRPr lang="fr-FR"/>
          </a:p>
        </p:txBody>
      </p:sp>
      <p:sp>
        <p:nvSpPr>
          <p:cNvPr id="19461" name="Rectangle 5"/>
          <p:cNvSpPr>
            <a:spLocks noGrp="1" noChangeArrowheads="1"/>
          </p:cNvSpPr>
          <p:nvPr>
            <p:ph type="sldNum" sz="quarter" idx="3"/>
          </p:nvPr>
        </p:nvSpPr>
        <p:spPr bwMode="auto">
          <a:xfrm>
            <a:off x="4025636" y="9723290"/>
            <a:ext cx="3078427" cy="511323"/>
          </a:xfrm>
          <a:prstGeom prst="rect">
            <a:avLst/>
          </a:prstGeom>
          <a:noFill/>
          <a:ln w="9525">
            <a:noFill/>
            <a:miter lim="800000"/>
            <a:headEnd/>
            <a:tailEnd/>
          </a:ln>
        </p:spPr>
        <p:txBody>
          <a:bodyPr vert="horz" wrap="square" lIns="96140" tIns="48071" rIns="96140" bIns="48071" numCol="1" anchor="b" anchorCtr="0" compatLnSpc="1">
            <a:prstTxWarp prst="textNoShape">
              <a:avLst/>
            </a:prstTxWarp>
          </a:bodyPr>
          <a:lstStyle>
            <a:lvl1pPr algn="r" defTabSz="961496">
              <a:defRPr sz="1200"/>
            </a:lvl1pPr>
          </a:lstStyle>
          <a:p>
            <a:fld id="{442DA54A-F96A-40AE-82BF-A68FE5A25042}" type="slidenum">
              <a:rPr lang="en-US"/>
              <a:pPr/>
              <a:t>‹N°›</a:t>
            </a:fld>
            <a:endParaRPr lang="en-US"/>
          </a:p>
        </p:txBody>
      </p:sp>
    </p:spTree>
    <p:extLst>
      <p:ext uri="{BB962C8B-B14F-4D97-AF65-F5344CB8AC3E}">
        <p14:creationId xmlns:p14="http://schemas.microsoft.com/office/powerpoint/2010/main" val="297512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8427" cy="511323"/>
          </a:xfrm>
          <a:prstGeom prst="rect">
            <a:avLst/>
          </a:prstGeom>
          <a:noFill/>
          <a:ln w="9525">
            <a:noFill/>
            <a:miter lim="800000"/>
            <a:headEnd/>
            <a:tailEnd/>
          </a:ln>
        </p:spPr>
        <p:txBody>
          <a:bodyPr vert="horz" wrap="square" lIns="96140" tIns="48071" rIns="96140" bIns="48071" numCol="1" anchor="t" anchorCtr="0" compatLnSpc="1">
            <a:prstTxWarp prst="textNoShape">
              <a:avLst/>
            </a:prstTxWarp>
          </a:bodyPr>
          <a:lstStyle>
            <a:lvl1pPr defTabSz="961496">
              <a:defRPr sz="1200">
                <a:latin typeface="Arial" charset="0"/>
                <a:ea typeface="ヒラギノ角ゴ Pro W3" charset="0"/>
                <a:cs typeface="ヒラギノ角ゴ Pro W3" charset="0"/>
              </a:defRPr>
            </a:lvl1pPr>
          </a:lstStyle>
          <a:p>
            <a:pPr>
              <a:defRPr/>
            </a:pPr>
            <a:endParaRPr lang="fr-FR"/>
          </a:p>
        </p:txBody>
      </p:sp>
      <p:sp>
        <p:nvSpPr>
          <p:cNvPr id="3075" name="Rectangle 3"/>
          <p:cNvSpPr>
            <a:spLocks noGrp="1" noChangeArrowheads="1"/>
          </p:cNvSpPr>
          <p:nvPr>
            <p:ph type="dt" idx="1"/>
          </p:nvPr>
        </p:nvSpPr>
        <p:spPr bwMode="auto">
          <a:xfrm>
            <a:off x="4025636" y="0"/>
            <a:ext cx="3078427" cy="511323"/>
          </a:xfrm>
          <a:prstGeom prst="rect">
            <a:avLst/>
          </a:prstGeom>
          <a:noFill/>
          <a:ln w="9525">
            <a:noFill/>
            <a:miter lim="800000"/>
            <a:headEnd/>
            <a:tailEnd/>
          </a:ln>
        </p:spPr>
        <p:txBody>
          <a:bodyPr vert="horz" wrap="square" lIns="96140" tIns="48071" rIns="96140" bIns="48071" numCol="1" anchor="t" anchorCtr="0" compatLnSpc="1">
            <a:prstTxWarp prst="textNoShape">
              <a:avLst/>
            </a:prstTxWarp>
          </a:bodyPr>
          <a:lstStyle>
            <a:lvl1pPr algn="r" defTabSz="961496">
              <a:defRPr sz="1200">
                <a:latin typeface="Arial" charset="0"/>
                <a:ea typeface="ヒラギノ角ゴ Pro W3" charset="0"/>
                <a:cs typeface="ヒラギノ角ゴ Pro W3" charset="0"/>
              </a:defRPr>
            </a:lvl1pPr>
          </a:lstStyle>
          <a:p>
            <a:pPr>
              <a:defRPr/>
            </a:pPr>
            <a:endParaRPr lang="fr-FR"/>
          </a:p>
        </p:txBody>
      </p:sp>
      <p:sp>
        <p:nvSpPr>
          <p:cNvPr id="29700" name="Rectangle 4"/>
          <p:cNvSpPr>
            <a:spLocks noGrp="1" noRot="1" noChangeAspect="1" noChangeArrowheads="1" noTextEdit="1"/>
          </p:cNvSpPr>
          <p:nvPr>
            <p:ph type="sldImg" idx="2"/>
          </p:nvPr>
        </p:nvSpPr>
        <p:spPr bwMode="auto">
          <a:xfrm>
            <a:off x="141288" y="768350"/>
            <a:ext cx="6821487"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7209" y="4861646"/>
            <a:ext cx="5209646" cy="4605168"/>
          </a:xfrm>
          <a:prstGeom prst="rect">
            <a:avLst/>
          </a:prstGeom>
          <a:noFill/>
          <a:ln w="9525">
            <a:noFill/>
            <a:miter lim="800000"/>
            <a:headEnd/>
            <a:tailEnd/>
          </a:ln>
        </p:spPr>
        <p:txBody>
          <a:bodyPr vert="horz" wrap="square" lIns="96140" tIns="48071" rIns="96140" bIns="4807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723290"/>
            <a:ext cx="3078427" cy="511323"/>
          </a:xfrm>
          <a:prstGeom prst="rect">
            <a:avLst/>
          </a:prstGeom>
          <a:noFill/>
          <a:ln w="9525">
            <a:noFill/>
            <a:miter lim="800000"/>
            <a:headEnd/>
            <a:tailEnd/>
          </a:ln>
        </p:spPr>
        <p:txBody>
          <a:bodyPr vert="horz" wrap="square" lIns="96140" tIns="48071" rIns="96140" bIns="48071" numCol="1" anchor="b" anchorCtr="0" compatLnSpc="1">
            <a:prstTxWarp prst="textNoShape">
              <a:avLst/>
            </a:prstTxWarp>
          </a:bodyPr>
          <a:lstStyle>
            <a:lvl1pPr defTabSz="961496">
              <a:defRPr sz="1200">
                <a:latin typeface="Arial" charset="0"/>
                <a:ea typeface="ヒラギノ角ゴ Pro W3" charset="0"/>
                <a:cs typeface="ヒラギノ角ゴ Pro W3" charset="0"/>
              </a:defRPr>
            </a:lvl1pPr>
          </a:lstStyle>
          <a:p>
            <a:pPr>
              <a:defRPr/>
            </a:pPr>
            <a:endParaRPr lang="fr-FR"/>
          </a:p>
        </p:txBody>
      </p:sp>
      <p:sp>
        <p:nvSpPr>
          <p:cNvPr id="3079" name="Rectangle 7"/>
          <p:cNvSpPr>
            <a:spLocks noGrp="1" noChangeArrowheads="1"/>
          </p:cNvSpPr>
          <p:nvPr>
            <p:ph type="sldNum" sz="quarter" idx="5"/>
          </p:nvPr>
        </p:nvSpPr>
        <p:spPr bwMode="auto">
          <a:xfrm>
            <a:off x="4025636" y="9723290"/>
            <a:ext cx="3078427" cy="511323"/>
          </a:xfrm>
          <a:prstGeom prst="rect">
            <a:avLst/>
          </a:prstGeom>
          <a:noFill/>
          <a:ln w="9525">
            <a:noFill/>
            <a:miter lim="800000"/>
            <a:headEnd/>
            <a:tailEnd/>
          </a:ln>
        </p:spPr>
        <p:txBody>
          <a:bodyPr vert="horz" wrap="square" lIns="96140" tIns="48071" rIns="96140" bIns="48071" numCol="1" anchor="b" anchorCtr="0" compatLnSpc="1">
            <a:prstTxWarp prst="textNoShape">
              <a:avLst/>
            </a:prstTxWarp>
          </a:bodyPr>
          <a:lstStyle>
            <a:lvl1pPr algn="r" defTabSz="961496">
              <a:defRPr sz="1200"/>
            </a:lvl1pPr>
          </a:lstStyle>
          <a:p>
            <a:fld id="{42A37612-FD0F-4D4B-A53E-6E099E4DDCE0}" type="slidenum">
              <a:rPr lang="en-US"/>
              <a:pPr/>
              <a:t>‹N°›</a:t>
            </a:fld>
            <a:endParaRPr lang="en-US"/>
          </a:p>
        </p:txBody>
      </p:sp>
    </p:spTree>
    <p:extLst>
      <p:ext uri="{BB962C8B-B14F-4D97-AF65-F5344CB8AC3E}">
        <p14:creationId xmlns:p14="http://schemas.microsoft.com/office/powerpoint/2010/main" val="2064999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E9DFDA6E-4D91-4AF1-AE42-A10EF6EE0FE1}"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fr-FR" smtClean="0">
              <a:latin typeface="Arial" pitchFamily="34" charset="0"/>
              <a:ea typeface="ヒラギノ角ゴ Pro W3" pitchFamily="3" charset="-128"/>
            </a:endParaRPr>
          </a:p>
        </p:txBody>
      </p:sp>
    </p:spTree>
    <p:extLst>
      <p:ext uri="{BB962C8B-B14F-4D97-AF65-F5344CB8AC3E}">
        <p14:creationId xmlns:p14="http://schemas.microsoft.com/office/powerpoint/2010/main" val="304016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58371" name="Slide Number Placeholder 3"/>
          <p:cNvSpPr>
            <a:spLocks noGrp="1"/>
          </p:cNvSpPr>
          <p:nvPr>
            <p:ph type="sldNum" sz="quarter" idx="5"/>
          </p:nvPr>
        </p:nvSpPr>
        <p:spPr>
          <a:noFill/>
        </p:spPr>
        <p:txBody>
          <a:bodyPr/>
          <a:lstStyle/>
          <a:p>
            <a:fld id="{79A67784-744F-4C99-9D2E-DAD5EDB0DBD5}" type="slidenum">
              <a:rPr lang="en-US"/>
              <a:pPr/>
              <a:t>10</a:t>
            </a:fld>
            <a:endParaRPr lang="en-US"/>
          </a:p>
        </p:txBody>
      </p:sp>
    </p:spTree>
    <p:extLst>
      <p:ext uri="{BB962C8B-B14F-4D97-AF65-F5344CB8AC3E}">
        <p14:creationId xmlns:p14="http://schemas.microsoft.com/office/powerpoint/2010/main" val="122717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56323" name="Slide Number Placeholder 3"/>
          <p:cNvSpPr>
            <a:spLocks noGrp="1"/>
          </p:cNvSpPr>
          <p:nvPr>
            <p:ph type="sldNum" sz="quarter" idx="5"/>
          </p:nvPr>
        </p:nvSpPr>
        <p:spPr>
          <a:noFill/>
        </p:spPr>
        <p:txBody>
          <a:bodyPr/>
          <a:lstStyle/>
          <a:p>
            <a:fld id="{11DBB737-7626-4565-B36D-DC8612F3715D}" type="slidenum">
              <a:rPr lang="en-US"/>
              <a:pPr/>
              <a:t>11</a:t>
            </a:fld>
            <a:endParaRPr lang="en-US"/>
          </a:p>
        </p:txBody>
      </p:sp>
    </p:spTree>
    <p:extLst>
      <p:ext uri="{BB962C8B-B14F-4D97-AF65-F5344CB8AC3E}">
        <p14:creationId xmlns:p14="http://schemas.microsoft.com/office/powerpoint/2010/main" val="2968448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58371" name="Slide Number Placeholder 3"/>
          <p:cNvSpPr>
            <a:spLocks noGrp="1"/>
          </p:cNvSpPr>
          <p:nvPr>
            <p:ph type="sldNum" sz="quarter" idx="5"/>
          </p:nvPr>
        </p:nvSpPr>
        <p:spPr>
          <a:noFill/>
        </p:spPr>
        <p:txBody>
          <a:bodyPr/>
          <a:lstStyle/>
          <a:p>
            <a:fld id="{79A67784-744F-4C99-9D2E-DAD5EDB0DBD5}" type="slidenum">
              <a:rPr lang="en-US"/>
              <a:pPr/>
              <a:t>12</a:t>
            </a:fld>
            <a:endParaRPr lang="en-US"/>
          </a:p>
        </p:txBody>
      </p:sp>
    </p:spTree>
    <p:extLst>
      <p:ext uri="{BB962C8B-B14F-4D97-AF65-F5344CB8AC3E}">
        <p14:creationId xmlns:p14="http://schemas.microsoft.com/office/powerpoint/2010/main" val="142451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58371" name="Slide Number Placeholder 3"/>
          <p:cNvSpPr>
            <a:spLocks noGrp="1"/>
          </p:cNvSpPr>
          <p:nvPr>
            <p:ph type="sldNum" sz="quarter" idx="5"/>
          </p:nvPr>
        </p:nvSpPr>
        <p:spPr>
          <a:noFill/>
        </p:spPr>
        <p:txBody>
          <a:bodyPr/>
          <a:lstStyle/>
          <a:p>
            <a:fld id="{79A67784-744F-4C99-9D2E-DAD5EDB0DBD5}" type="slidenum">
              <a:rPr lang="en-US"/>
              <a:pPr/>
              <a:t>13</a:t>
            </a:fld>
            <a:endParaRPr lang="en-US"/>
          </a:p>
        </p:txBody>
      </p:sp>
    </p:spTree>
    <p:extLst>
      <p:ext uri="{BB962C8B-B14F-4D97-AF65-F5344CB8AC3E}">
        <p14:creationId xmlns:p14="http://schemas.microsoft.com/office/powerpoint/2010/main" val="230381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60419" name="Slide Number Placeholder 3"/>
          <p:cNvSpPr>
            <a:spLocks noGrp="1"/>
          </p:cNvSpPr>
          <p:nvPr>
            <p:ph type="sldNum" sz="quarter" idx="5"/>
          </p:nvPr>
        </p:nvSpPr>
        <p:spPr>
          <a:noFill/>
        </p:spPr>
        <p:txBody>
          <a:bodyPr/>
          <a:lstStyle/>
          <a:p>
            <a:fld id="{35E9FF68-4CBE-4455-BD71-711456474AE1}" type="slidenum">
              <a:rPr lang="en-US"/>
              <a:pPr/>
              <a:t>14</a:t>
            </a:fld>
            <a:endParaRPr lang="en-US"/>
          </a:p>
        </p:txBody>
      </p:sp>
    </p:spTree>
    <p:extLst>
      <p:ext uri="{BB962C8B-B14F-4D97-AF65-F5344CB8AC3E}">
        <p14:creationId xmlns:p14="http://schemas.microsoft.com/office/powerpoint/2010/main" val="314522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fr-FR" dirty="0" smtClean="0">
              <a:latin typeface="Arial" pitchFamily="34" charset="0"/>
              <a:ea typeface="ヒラギノ角ゴ Pro W3" pitchFamily="3" charset="-128"/>
            </a:endParaRPr>
          </a:p>
        </p:txBody>
      </p:sp>
      <p:sp>
        <p:nvSpPr>
          <p:cNvPr id="62467" name="Slide Number Placeholder 3"/>
          <p:cNvSpPr>
            <a:spLocks noGrp="1"/>
          </p:cNvSpPr>
          <p:nvPr>
            <p:ph type="sldNum" sz="quarter" idx="5"/>
          </p:nvPr>
        </p:nvSpPr>
        <p:spPr>
          <a:noFill/>
        </p:spPr>
        <p:txBody>
          <a:bodyPr/>
          <a:lstStyle/>
          <a:p>
            <a:fld id="{40DF497A-F6CB-4F45-AC20-47099674CD00}" type="slidenum">
              <a:rPr lang="en-US"/>
              <a:pPr/>
              <a:t>15</a:t>
            </a:fld>
            <a:endParaRPr lang="en-US"/>
          </a:p>
        </p:txBody>
      </p:sp>
    </p:spTree>
    <p:extLst>
      <p:ext uri="{BB962C8B-B14F-4D97-AF65-F5344CB8AC3E}">
        <p14:creationId xmlns:p14="http://schemas.microsoft.com/office/powerpoint/2010/main" val="354283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33795" name="Slide Number Placeholder 3"/>
          <p:cNvSpPr>
            <a:spLocks noGrp="1"/>
          </p:cNvSpPr>
          <p:nvPr>
            <p:ph type="sldNum" sz="quarter" idx="5"/>
          </p:nvPr>
        </p:nvSpPr>
        <p:spPr>
          <a:noFill/>
        </p:spPr>
        <p:txBody>
          <a:bodyPr/>
          <a:lstStyle/>
          <a:p>
            <a:fld id="{DE19E3E3-BF46-474F-A9A7-B387B8B9E6A3}" type="slidenum">
              <a:rPr lang="en-US"/>
              <a:pPr/>
              <a:t>2</a:t>
            </a:fld>
            <a:endParaRPr lang="en-US"/>
          </a:p>
        </p:txBody>
      </p:sp>
    </p:spTree>
    <p:extLst>
      <p:ext uri="{BB962C8B-B14F-4D97-AF65-F5344CB8AC3E}">
        <p14:creationId xmlns:p14="http://schemas.microsoft.com/office/powerpoint/2010/main" val="292926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37891" name="Slide Number Placeholder 3"/>
          <p:cNvSpPr>
            <a:spLocks noGrp="1"/>
          </p:cNvSpPr>
          <p:nvPr>
            <p:ph type="sldNum" sz="quarter" idx="5"/>
          </p:nvPr>
        </p:nvSpPr>
        <p:spPr>
          <a:noFill/>
        </p:spPr>
        <p:txBody>
          <a:bodyPr/>
          <a:lstStyle/>
          <a:p>
            <a:fld id="{FDEBEF1E-D7F3-4A51-9EC3-C731EA77A855}" type="slidenum">
              <a:rPr lang="en-US">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39573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39939" name="Slide Number Placeholder 3"/>
          <p:cNvSpPr>
            <a:spLocks noGrp="1"/>
          </p:cNvSpPr>
          <p:nvPr>
            <p:ph type="sldNum" sz="quarter" idx="5"/>
          </p:nvPr>
        </p:nvSpPr>
        <p:spPr>
          <a:noFill/>
        </p:spPr>
        <p:txBody>
          <a:bodyPr/>
          <a:lstStyle/>
          <a:p>
            <a:fld id="{381AC1B5-AE36-4F88-A2C9-D057964D74D4}" type="slidenum">
              <a:rPr lang="en-US"/>
              <a:pPr/>
              <a:t>4</a:t>
            </a:fld>
            <a:endParaRPr lang="en-US"/>
          </a:p>
        </p:txBody>
      </p:sp>
    </p:spTree>
    <p:extLst>
      <p:ext uri="{BB962C8B-B14F-4D97-AF65-F5344CB8AC3E}">
        <p14:creationId xmlns:p14="http://schemas.microsoft.com/office/powerpoint/2010/main" val="153489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41987" name="Slide Number Placeholder 3"/>
          <p:cNvSpPr>
            <a:spLocks noGrp="1"/>
          </p:cNvSpPr>
          <p:nvPr>
            <p:ph type="sldNum" sz="quarter" idx="5"/>
          </p:nvPr>
        </p:nvSpPr>
        <p:spPr>
          <a:noFill/>
        </p:spPr>
        <p:txBody>
          <a:bodyPr/>
          <a:lstStyle/>
          <a:p>
            <a:fld id="{A3A1E228-5E0D-4801-A2C7-6C5255B08D2F}" type="slidenum">
              <a:rPr lang="en-US">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75815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44035" name="Slide Number Placeholder 3"/>
          <p:cNvSpPr>
            <a:spLocks noGrp="1"/>
          </p:cNvSpPr>
          <p:nvPr>
            <p:ph type="sldNum" sz="quarter" idx="5"/>
          </p:nvPr>
        </p:nvSpPr>
        <p:spPr>
          <a:noFill/>
        </p:spPr>
        <p:txBody>
          <a:bodyPr/>
          <a:lstStyle/>
          <a:p>
            <a:fld id="{880B7DDE-1A11-4D18-B256-2BAB02B66F8F}" type="slidenum">
              <a:rPr lang="en-US"/>
              <a:pPr/>
              <a:t>6</a:t>
            </a:fld>
            <a:endParaRPr lang="en-US"/>
          </a:p>
        </p:txBody>
      </p:sp>
    </p:spTree>
    <p:extLst>
      <p:ext uri="{BB962C8B-B14F-4D97-AF65-F5344CB8AC3E}">
        <p14:creationId xmlns:p14="http://schemas.microsoft.com/office/powerpoint/2010/main" val="337261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46083" name="Slide Number Placeholder 3"/>
          <p:cNvSpPr>
            <a:spLocks noGrp="1"/>
          </p:cNvSpPr>
          <p:nvPr>
            <p:ph type="sldNum" sz="quarter" idx="5"/>
          </p:nvPr>
        </p:nvSpPr>
        <p:spPr>
          <a:noFill/>
        </p:spPr>
        <p:txBody>
          <a:bodyPr/>
          <a:lstStyle/>
          <a:p>
            <a:fld id="{46FEB9E4-E568-4187-87E6-5240CD869576}" type="slidenum">
              <a:rPr lang="en-US"/>
              <a:pPr/>
              <a:t>7</a:t>
            </a:fld>
            <a:endParaRPr lang="en-US"/>
          </a:p>
        </p:txBody>
      </p:sp>
    </p:spTree>
    <p:extLst>
      <p:ext uri="{BB962C8B-B14F-4D97-AF65-F5344CB8AC3E}">
        <p14:creationId xmlns:p14="http://schemas.microsoft.com/office/powerpoint/2010/main" val="810729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48131" name="Slide Number Placeholder 3"/>
          <p:cNvSpPr>
            <a:spLocks noGrp="1"/>
          </p:cNvSpPr>
          <p:nvPr>
            <p:ph type="sldNum" sz="quarter" idx="5"/>
          </p:nvPr>
        </p:nvSpPr>
        <p:spPr>
          <a:noFill/>
        </p:spPr>
        <p:txBody>
          <a:bodyPr/>
          <a:lstStyle/>
          <a:p>
            <a:fld id="{40828460-D17B-4231-B2C5-707B0B4D9061}" type="slidenum">
              <a:rPr lang="en-US"/>
              <a:pPr/>
              <a:t>8</a:t>
            </a:fld>
            <a:endParaRPr lang="en-US"/>
          </a:p>
        </p:txBody>
      </p:sp>
    </p:spTree>
    <p:extLst>
      <p:ext uri="{BB962C8B-B14F-4D97-AF65-F5344CB8AC3E}">
        <p14:creationId xmlns:p14="http://schemas.microsoft.com/office/powerpoint/2010/main" val="266280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fr-FR" smtClean="0">
              <a:latin typeface="Arial" pitchFamily="34" charset="0"/>
              <a:ea typeface="ヒラギノ角ゴ Pro W3" pitchFamily="3" charset="-128"/>
            </a:endParaRPr>
          </a:p>
        </p:txBody>
      </p:sp>
      <p:sp>
        <p:nvSpPr>
          <p:cNvPr id="52227" name="Slide Number Placeholder 3"/>
          <p:cNvSpPr>
            <a:spLocks noGrp="1"/>
          </p:cNvSpPr>
          <p:nvPr>
            <p:ph type="sldNum" sz="quarter" idx="5"/>
          </p:nvPr>
        </p:nvSpPr>
        <p:spPr>
          <a:noFill/>
        </p:spPr>
        <p:txBody>
          <a:bodyPr/>
          <a:lstStyle/>
          <a:p>
            <a:fld id="{59B2F212-1E5A-49E1-8AE7-9E691DBA859D}" type="slidenum">
              <a:rPr lang="en-US"/>
              <a:pPr/>
              <a:t>9</a:t>
            </a:fld>
            <a:endParaRPr lang="en-US"/>
          </a:p>
        </p:txBody>
      </p:sp>
    </p:spTree>
    <p:extLst>
      <p:ext uri="{BB962C8B-B14F-4D97-AF65-F5344CB8AC3E}">
        <p14:creationId xmlns:p14="http://schemas.microsoft.com/office/powerpoint/2010/main" val="251492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5" name="Rectangle 5"/>
          <p:cNvSpPr>
            <a:spLocks noChangeArrowheads="1"/>
          </p:cNvSpPr>
          <p:nvPr userDrawn="1"/>
        </p:nvSpPr>
        <p:spPr bwMode="auto">
          <a:xfrm>
            <a:off x="-101600" y="457200"/>
            <a:ext cx="12395200" cy="533400"/>
          </a:xfrm>
          <a:prstGeom prst="rect">
            <a:avLst/>
          </a:prstGeom>
          <a:solidFill>
            <a:srgbClr val="009999"/>
          </a:solidFill>
          <a:ln w="9525">
            <a:noFill/>
            <a:miter lim="800000"/>
            <a:headEnd/>
            <a:tailEnd/>
          </a:ln>
          <a:effectLst>
            <a:outerShdw dist="61087" dir="5400000" rotWithShape="0">
              <a:srgbClr val="808080">
                <a:alpha val="25000"/>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5" name="Rectangle 5"/>
          <p:cNvSpPr>
            <a:spLocks noChangeArrowheads="1"/>
          </p:cNvSpPr>
          <p:nvPr userDrawn="1"/>
        </p:nvSpPr>
        <p:spPr bwMode="auto">
          <a:xfrm>
            <a:off x="-101600" y="457200"/>
            <a:ext cx="12395200" cy="533400"/>
          </a:xfrm>
          <a:prstGeom prst="rect">
            <a:avLst/>
          </a:prstGeom>
          <a:solidFill>
            <a:srgbClr val="FF7600"/>
          </a:solidFill>
          <a:ln w="9525">
            <a:noFill/>
            <a:miter lim="800000"/>
            <a:headEnd/>
            <a:tailEnd/>
          </a:ln>
          <a:effectLst>
            <a:outerShdw dist="61087" dir="5400000" rotWithShape="0">
              <a:srgbClr val="808080">
                <a:alpha val="25000"/>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4" name="Rectangle 4"/>
          <p:cNvSpPr>
            <a:spLocks noChangeArrowheads="1"/>
          </p:cNvSpPr>
          <p:nvPr userDrawn="1"/>
        </p:nvSpPr>
        <p:spPr bwMode="auto">
          <a:xfrm>
            <a:off x="-203200" y="2667000"/>
            <a:ext cx="12700000" cy="1600200"/>
          </a:xfrm>
          <a:prstGeom prst="rect">
            <a:avLst/>
          </a:prstGeom>
          <a:solidFill>
            <a:schemeClr val="accent1"/>
          </a:solidFill>
          <a:ln w="9525">
            <a:noFill/>
            <a:miter lim="800000"/>
            <a:headEnd/>
            <a:tailEnd/>
          </a:ln>
          <a:effectLst>
            <a:outerShdw dist="61087" dir="5400000" rotWithShape="0">
              <a:srgbClr val="808080">
                <a:alpha val="45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4" name="Rectangle 4"/>
          <p:cNvSpPr>
            <a:spLocks noChangeArrowheads="1"/>
          </p:cNvSpPr>
          <p:nvPr userDrawn="1"/>
        </p:nvSpPr>
        <p:spPr bwMode="auto">
          <a:xfrm>
            <a:off x="-203200" y="2667000"/>
            <a:ext cx="12700000" cy="1600200"/>
          </a:xfrm>
          <a:prstGeom prst="rect">
            <a:avLst/>
          </a:prstGeom>
          <a:solidFill>
            <a:srgbClr val="005DAA"/>
          </a:solidFill>
          <a:ln w="9525">
            <a:noFill/>
            <a:miter lim="800000"/>
            <a:headEnd/>
            <a:tailEnd/>
          </a:ln>
          <a:effectLst>
            <a:outerShdw dist="61087" dir="5400000" rotWithShape="0">
              <a:srgbClr val="808080">
                <a:alpha val="45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4" name="Rectangle 4"/>
          <p:cNvSpPr>
            <a:spLocks noChangeArrowheads="1"/>
          </p:cNvSpPr>
          <p:nvPr userDrawn="1"/>
        </p:nvSpPr>
        <p:spPr bwMode="auto">
          <a:xfrm>
            <a:off x="-203200" y="2667000"/>
            <a:ext cx="12700000" cy="1600200"/>
          </a:xfrm>
          <a:prstGeom prst="rect">
            <a:avLst/>
          </a:prstGeom>
          <a:solidFill>
            <a:schemeClr val="tx2"/>
          </a:solidFill>
          <a:ln w="9525">
            <a:noFill/>
            <a:miter lim="800000"/>
            <a:headEnd/>
            <a:tailEnd/>
          </a:ln>
          <a:effectLst>
            <a:outerShdw dist="61087" dir="5400000" rotWithShape="0">
              <a:srgbClr val="808080">
                <a:alpha val="45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4" name="Rectangle 4"/>
          <p:cNvSpPr>
            <a:spLocks noChangeArrowheads="1"/>
          </p:cNvSpPr>
          <p:nvPr userDrawn="1"/>
        </p:nvSpPr>
        <p:spPr bwMode="auto">
          <a:xfrm>
            <a:off x="-203200" y="2667000"/>
            <a:ext cx="12700000" cy="1600200"/>
          </a:xfrm>
          <a:prstGeom prst="rect">
            <a:avLst/>
          </a:prstGeom>
          <a:solidFill>
            <a:srgbClr val="009999"/>
          </a:solidFill>
          <a:ln w="9525">
            <a:noFill/>
            <a:miter lim="800000"/>
            <a:headEnd/>
            <a:tailEnd/>
          </a:ln>
          <a:effectLst>
            <a:outerShdw dist="61087" dir="5400000" rotWithShape="0">
              <a:srgbClr val="808080">
                <a:alpha val="45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4" name="Rectangle 4"/>
          <p:cNvSpPr>
            <a:spLocks noChangeArrowheads="1"/>
          </p:cNvSpPr>
          <p:nvPr userDrawn="1"/>
        </p:nvSpPr>
        <p:spPr bwMode="auto">
          <a:xfrm>
            <a:off x="-203200" y="2667000"/>
            <a:ext cx="12700000" cy="1600200"/>
          </a:xfrm>
          <a:prstGeom prst="rect">
            <a:avLst/>
          </a:prstGeom>
          <a:solidFill>
            <a:srgbClr val="FF7600"/>
          </a:solidFill>
          <a:ln w="9525">
            <a:noFill/>
            <a:miter lim="800000"/>
            <a:headEnd/>
            <a:tailEnd/>
          </a:ln>
          <a:effectLst>
            <a:outerShdw dist="61087" dir="5400000" rotWithShape="0">
              <a:srgbClr val="808080">
                <a:alpha val="45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101600" y="457200"/>
            <a:ext cx="12395200" cy="533400"/>
          </a:xfrm>
          <a:prstGeom prst="rect">
            <a:avLst/>
          </a:prstGeom>
          <a:solidFill>
            <a:schemeClr val="accent1"/>
          </a:solidFill>
          <a:ln w="9525">
            <a:noFill/>
            <a:miter lim="800000"/>
            <a:headEnd/>
            <a:tailEnd/>
          </a:ln>
          <a:effectLst>
            <a:outerShdw dist="61087" dir="5400000" rotWithShape="0">
              <a:srgbClr val="808080">
                <a:alpha val="25000"/>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CH"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C77ABB32-4741-4953-9734-72B8A003A647}" type="datetimeFigureOut">
              <a:rPr lang="fr-FR"/>
              <a:pPr/>
              <a:t>28/01/2018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5BA08BA-DEC1-4C4D-A36B-4CBA4F4C9CA3}" type="slidenum">
              <a:rPr lang="fr-F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EF06880-A692-42BA-9216-1E1F1BAB2E31}" type="datetimeFigureOut">
              <a:rPr lang="fr-FR"/>
              <a:pPr/>
              <a:t>28/01/2018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754F0D67-4719-4295-936E-A785FB9AE540}" type="slidenum">
              <a:rPr lang="fr-F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CH"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6174F055-5D95-420A-BB02-5424E47E5D3D}" type="datetimeFigureOut">
              <a:rPr lang="fr-FR"/>
              <a:pPr/>
              <a:t>28/01/2018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96DD19C9-F3D7-4C02-8E5C-C011FC1A4214}" type="slidenum">
              <a:rPr lang="fr-F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05941050-5A66-4C0C-B311-09043291DBAE}" type="datetimeFigureOut">
              <a:rPr lang="fr-FR"/>
              <a:pPr/>
              <a:t>28/01/2018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A3CB047-8191-4780-80EF-A4F5C9952807}" type="slidenum">
              <a:rPr lang="fr-F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CH"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F9AF531E-3FA5-4653-8CC6-539983924B11}" type="datetimeFigureOut">
              <a:rPr lang="fr-FR"/>
              <a:pPr/>
              <a:t>28/01/2018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8507794B-0CF2-44DF-8253-B4F2EE0C13BB}" type="slidenum">
              <a:rPr lang="fr-F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fld id="{C947EB7E-38BF-47A1-9743-86FC4C96D77D}" type="datetimeFigureOut">
              <a:rPr lang="fr-FR"/>
              <a:pPr/>
              <a:t>28/01/2018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17F84C6D-3C9B-45E3-AEE9-2AFFDED5350F}" type="slidenum">
              <a:rPr lang="fr-F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514AE1A0-7DF6-4206-BF54-BC55D7B08180}" type="datetimeFigureOut">
              <a:rPr lang="fr-FR"/>
              <a:pPr/>
              <a:t>28/01/2018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4E8635E5-EA7B-4455-9876-A16A77369F38}" type="slidenum">
              <a:rPr lang="fr-F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H"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H"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5705BE46-CDB4-4F95-A889-F608BF57C523}" type="datetimeFigureOut">
              <a:rPr lang="fr-FR"/>
              <a:pPr/>
              <a:t>28/01/2018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A92CB71-D0BF-4E82-84B6-C5610C9F1EF6}" type="slidenum">
              <a:rPr lang="fr-F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H"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H"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CD8A69D9-CD0E-4F27-8DDE-F850462612D2}" type="datetimeFigureOut">
              <a:rPr lang="fr-FR"/>
              <a:pPr/>
              <a:t>28/01/2018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B2F6474-3AD7-4C8C-89D5-B586A8495FC2}"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9672EFD6-550F-4563-8D9C-03246337C73E}" type="datetimeFigureOut">
              <a:rPr lang="fr-FR"/>
              <a:pPr/>
              <a:t>28/01/2018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EB0734E7-CE94-46C3-BA0A-088A339C7D37}" type="slidenum">
              <a:rPr lang="fr-F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2D84453F-5489-4C93-9EF4-3A8ECDB88788}" type="datetimeFigureOut">
              <a:rPr lang="fr-FR"/>
              <a:pPr/>
              <a:t>28/01/2018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D796FC9C-2201-4C9C-B521-242F2DDC72A2}" type="slidenum">
              <a:rPr lang="fr-FR"/>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5" name="Rectangle 5"/>
          <p:cNvSpPr>
            <a:spLocks noChangeArrowheads="1"/>
          </p:cNvSpPr>
          <p:nvPr userDrawn="1"/>
        </p:nvSpPr>
        <p:spPr bwMode="auto">
          <a:xfrm>
            <a:off x="-101600" y="457200"/>
            <a:ext cx="12395200" cy="533400"/>
          </a:xfrm>
          <a:prstGeom prst="rect">
            <a:avLst/>
          </a:prstGeom>
          <a:solidFill>
            <a:schemeClr val="accent1"/>
          </a:solidFill>
          <a:ln w="9525">
            <a:noFill/>
            <a:miter lim="800000"/>
            <a:headEnd/>
            <a:tailEnd/>
          </a:ln>
          <a:effectLst>
            <a:outerShdw dist="61087" dir="5400000" rotWithShape="0">
              <a:srgbClr val="808080">
                <a:alpha val="25000"/>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5" name="Rectangle 5"/>
          <p:cNvSpPr>
            <a:spLocks noChangeArrowheads="1"/>
          </p:cNvSpPr>
          <p:nvPr userDrawn="1"/>
        </p:nvSpPr>
        <p:spPr bwMode="auto">
          <a:xfrm>
            <a:off x="-101600" y="457200"/>
            <a:ext cx="12395200" cy="533400"/>
          </a:xfrm>
          <a:prstGeom prst="rect">
            <a:avLst/>
          </a:prstGeom>
          <a:solidFill>
            <a:srgbClr val="005DAA"/>
          </a:solidFill>
          <a:ln w="9525">
            <a:noFill/>
            <a:miter lim="800000"/>
            <a:headEnd/>
            <a:tailEnd/>
          </a:ln>
          <a:effectLst>
            <a:outerShdw dist="61087" dir="5400000" rotWithShape="0">
              <a:srgbClr val="808080">
                <a:alpha val="25000"/>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sp>
        <p:nvSpPr>
          <p:cNvPr id="5" name="Rectangle 5"/>
          <p:cNvSpPr>
            <a:spLocks noChangeArrowheads="1"/>
          </p:cNvSpPr>
          <p:nvPr userDrawn="1"/>
        </p:nvSpPr>
        <p:spPr bwMode="auto">
          <a:xfrm>
            <a:off x="-101600" y="457200"/>
            <a:ext cx="12395200" cy="533400"/>
          </a:xfrm>
          <a:prstGeom prst="rect">
            <a:avLst/>
          </a:prstGeom>
          <a:solidFill>
            <a:schemeClr val="tx2"/>
          </a:solidFill>
          <a:ln w="9525">
            <a:noFill/>
            <a:miter lim="800000"/>
            <a:headEnd/>
            <a:tailEnd/>
          </a:ln>
          <a:effectLst>
            <a:outerShdw dist="61087" dir="5400000" rotWithShape="0">
              <a:srgbClr val="808080">
                <a:alpha val="25000"/>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ヒラギノ角ゴ Pro W3" charset="0"/>
              <a:cs typeface="ヒラギノ角ゴ Pro W3" charset="0"/>
            </a:endParaRPr>
          </a:p>
        </p:txBody>
      </p:sp>
      <p:pic>
        <p:nvPicPr>
          <p:cNvPr id="1027" name="Picture 3"/>
          <p:cNvPicPr>
            <a:picLocks noChangeAspect="1"/>
          </p:cNvPicPr>
          <p:nvPr/>
        </p:nvPicPr>
        <p:blipFill>
          <a:blip r:embed="rId8"/>
          <a:srcRect/>
          <a:stretch>
            <a:fillRect/>
          </a:stretch>
        </p:blipFill>
        <p:spPr bwMode="auto">
          <a:xfrm>
            <a:off x="611188" y="6165850"/>
            <a:ext cx="1622425" cy="457200"/>
          </a:xfrm>
          <a:prstGeom prst="rect">
            <a:avLst/>
          </a:prstGeom>
          <a:noFill/>
          <a:ln w="9525">
            <a:noFill/>
            <a:miter lim="800000"/>
            <a:headEnd/>
            <a:tailEnd/>
          </a:ln>
        </p:spPr>
      </p:pic>
      <p:pic>
        <p:nvPicPr>
          <p:cNvPr id="1028" name="Picture 4"/>
          <p:cNvPicPr>
            <a:picLocks noChangeAspect="1"/>
          </p:cNvPicPr>
          <p:nvPr userDrawn="1"/>
        </p:nvPicPr>
        <p:blipFill>
          <a:blip r:embed="rId9"/>
          <a:srcRect/>
          <a:stretch>
            <a:fillRect/>
          </a:stretch>
        </p:blipFill>
        <p:spPr bwMode="auto">
          <a:xfrm>
            <a:off x="7416800" y="152400"/>
            <a:ext cx="4165600"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99" r:id="rId1"/>
    <p:sldLayoutId id="2147485700" r:id="rId2"/>
    <p:sldLayoutId id="2147485701" r:id="rId3"/>
    <p:sldLayoutId id="2147485702" r:id="rId4"/>
    <p:sldLayoutId id="2147485703" r:id="rId5"/>
    <p:sldLayoutId id="2147485704"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9448800" y="6477000"/>
            <a:ext cx="2133600" cy="138113"/>
          </a:xfrm>
          <a:prstGeom prst="rect">
            <a:avLst/>
          </a:prstGeom>
          <a:noFill/>
        </p:spPr>
        <p:txBody>
          <a:bodyPr lIns="0" tIns="0" rIns="0" bIns="0">
            <a:spAutoFit/>
          </a:bodyPr>
          <a:lstStyle/>
          <a:p>
            <a:pPr algn="r"/>
            <a:r>
              <a:rPr lang="en-US" sz="900">
                <a:solidFill>
                  <a:srgbClr val="BCBDC0"/>
                </a:solidFill>
                <a:latin typeface="Arial Narrow" pitchFamily="34" charset="0"/>
              </a:rPr>
              <a:t>TITLE  |  </a:t>
            </a:r>
            <a:fld id="{A8BB2357-409E-4637-8453-8514867A4F3C}" type="slidenum">
              <a:rPr lang="en-US" sz="900">
                <a:solidFill>
                  <a:srgbClr val="BCBDC0"/>
                </a:solidFill>
                <a:latin typeface="Arial Narrow" pitchFamily="34" charset="0"/>
              </a:rPr>
              <a:pPr algn="r"/>
              <a:t>‹N°›</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2051" name="Picture 5"/>
          <p:cNvPicPr>
            <a:picLocks noChangeAspect="1"/>
          </p:cNvPicPr>
          <p:nvPr/>
        </p:nvPicPr>
        <p:blipFill>
          <a:blip r:embed="rId18"/>
          <a:srcRect/>
          <a:stretch>
            <a:fillRect/>
          </a:stretch>
        </p:blipFill>
        <p:spPr bwMode="auto">
          <a:xfrm>
            <a:off x="609600" y="6299200"/>
            <a:ext cx="1193800"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05" r:id="rId6"/>
    <p:sldLayoutId id="2147485706" r:id="rId7"/>
    <p:sldLayoutId id="2147485707" r:id="rId8"/>
    <p:sldLayoutId id="2147485708" r:id="rId9"/>
    <p:sldLayoutId id="2147485709" r:id="rId10"/>
    <p:sldLayoutId id="2147485710" r:id="rId11"/>
    <p:sldLayoutId id="2147485711" r:id="rId12"/>
    <p:sldLayoutId id="2147485712" r:id="rId13"/>
    <p:sldLayoutId id="2147485731" r:id="rId14"/>
    <p:sldLayoutId id="2147485732" r:id="rId15"/>
    <p:sldLayoutId id="2147485713" r:id="rId1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9550400" y="6477000"/>
            <a:ext cx="2032000" cy="138113"/>
          </a:xfrm>
          <a:prstGeom prst="rect">
            <a:avLst/>
          </a:prstGeom>
          <a:noFill/>
        </p:spPr>
        <p:txBody>
          <a:bodyPr lIns="0" tIns="0" rIns="0" bIns="0">
            <a:spAutoFit/>
          </a:bodyPr>
          <a:lstStyle/>
          <a:p>
            <a:pPr algn="r"/>
            <a:r>
              <a:rPr lang="en-US" sz="900">
                <a:solidFill>
                  <a:srgbClr val="BCBDC0"/>
                </a:solidFill>
                <a:latin typeface="Arial Narrow" pitchFamily="34" charset="0"/>
              </a:rPr>
              <a:t>TITLE |  </a:t>
            </a:r>
            <a:fld id="{0ECE1FC8-7B07-45CD-9515-537162E7D4C5}" type="slidenum">
              <a:rPr lang="en-US" sz="900">
                <a:solidFill>
                  <a:srgbClr val="BCBDC0"/>
                </a:solidFill>
                <a:latin typeface="Arial Narrow" pitchFamily="34" charset="0"/>
              </a:rPr>
              <a:pPr algn="r"/>
              <a:t>‹N°›</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8195" name="Picture 3"/>
          <p:cNvPicPr>
            <a:picLocks noChangeAspect="1"/>
          </p:cNvPicPr>
          <p:nvPr/>
        </p:nvPicPr>
        <p:blipFill>
          <a:blip r:embed="rId10"/>
          <a:srcRect/>
          <a:stretch>
            <a:fillRect/>
          </a:stretch>
        </p:blipFill>
        <p:spPr bwMode="auto">
          <a:xfrm>
            <a:off x="609600" y="6299200"/>
            <a:ext cx="1193800" cy="336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33" r:id="rId1"/>
    <p:sldLayoutId id="2147485734" r:id="rId2"/>
    <p:sldLayoutId id="2147485735" r:id="rId3"/>
    <p:sldLayoutId id="2147485736" r:id="rId4"/>
    <p:sldLayoutId id="2147485737" r:id="rId5"/>
    <p:sldLayoutId id="2147485738" r:id="rId6"/>
    <p:sldLayoutId id="2147485714" r:id="rId7"/>
    <p:sldLayoutId id="2147485739" r:id="rId8"/>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6" name="Espace réservé du titre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H" smtClean="0"/>
              <a:t>Cliquez et modifiez le titre</a:t>
            </a:r>
            <a:endParaRPr lang="fr-FR" smtClean="0"/>
          </a:p>
        </p:txBody>
      </p:sp>
      <p:sp>
        <p:nvSpPr>
          <p:cNvPr id="16387" name="Espace réservé du texte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smtClean="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C3FF15D1-0A75-4F10-BB4D-F8F2A03C7690}" type="datetimeFigureOut">
              <a:rPr lang="fr-FR"/>
              <a:pPr/>
              <a:t>28/01/2018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ヒラギノ角ゴ Pro W3" charset="0"/>
                <a:cs typeface="ヒラギノ角ゴ Pro W3" charset="0"/>
              </a:defRPr>
            </a:lvl1pPr>
          </a:lstStyle>
          <a:p>
            <a:pPr>
              <a:defRPr/>
            </a:pP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1BB9258-8ECE-4AB8-A307-A65C9FC1B5D0}"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 id="214748574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georges.locher@locher-energie.ch"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hyperlink" Target="mailto:georges.locher@locher-energie.ch" TargetMode="External"/><Relationship Id="rId7" Type="http://schemas.openxmlformats.org/officeDocument/2006/relationships/hyperlink" Target="mailto:Jouni.heinonen@bluewin.ch"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15.emf"/><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cid/image001.jpg@01D22214.6AE357A0" TargetMode="External"/><Relationship Id="rId5" Type="http://schemas.openxmlformats.org/officeDocument/2006/relationships/image" Target="../media/image7.jpeg"/><Relationship Id="rId4" Type="http://schemas.openxmlformats.org/officeDocument/2006/relationships/hyperlink" Target="mailto:georges.locher@locher-energie.ch"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georges.locher@locher-energie.ch" TargetMode="External"/><Relationship Id="rId2" Type="http://schemas.openxmlformats.org/officeDocument/2006/relationships/notesSlide" Target="../notesSlides/notesSlide15.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cid/image001.jpg@01D22214.6AE357A0"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rotary.org/myrotary/fr/node/649" TargetMode="External"/><Relationship Id="rId7" Type="http://schemas.openxmlformats.org/officeDocument/2006/relationships/hyperlink" Target="mailto:georges.locher@locher-energie.ch"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hyperlink" Target="http://www.microsofttranslator.com/bv.aspx?from=fr&amp;to=de&amp;a=https://www.rotary.org/myrotary/fr/node/872" TargetMode="External"/><Relationship Id="rId5" Type="http://schemas.openxmlformats.org/officeDocument/2006/relationships/hyperlink" Target="http://www.microsofttranslator.com/bv.aspx?from=fr&amp;to=de&amp;a=https://www.rotary.org/myrotary/fr/node/649" TargetMode="External"/><Relationship Id="rId4" Type="http://schemas.openxmlformats.org/officeDocument/2006/relationships/hyperlink" Target="https://www.rotary.org/myrotary/fr/node/872" TargetMode="External"/><Relationship Id="rId9" Type="http://schemas.openxmlformats.org/officeDocument/2006/relationships/image" Target="/cid/image001.jpg@01D22214.6AE357A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cid/image001.jpg@01D22214.6AE357A0" TargetMode="External"/><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hyperlink" Target="mailto:georges.locher@locher-energie.ch"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cid/image001.jpg@01D22214.6AE357A0" TargetMode="External"/><Relationship Id="rId3" Type="http://schemas.openxmlformats.org/officeDocument/2006/relationships/image" Target="../media/image11.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hyperlink" Target="mailto:georges.locher@locher-energie.ch"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mailto:georges.locher@locher-energie.ch" TargetMode="External"/><Relationship Id="rId7" Type="http://schemas.openxmlformats.org/officeDocument/2006/relationships/hyperlink" Target="http://www.rotary.org/"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cid/image001.jpg@01D22214.6AE357A0"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43200"/>
            <a:ext cx="121920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eaLnBrk="1" hangingPunct="1">
              <a:spcAft>
                <a:spcPts val="2400"/>
              </a:spcAft>
              <a:defRPr/>
            </a:pPr>
            <a:r>
              <a:rPr lang="en-US" sz="4400" dirty="0">
                <a:solidFill>
                  <a:prstClr val="white"/>
                </a:solidFill>
                <a:latin typeface="Arial Narrow Bold" charset="0"/>
                <a:ea typeface="ヒラギノ角ゴ Pro W3" charset="0"/>
                <a:cs typeface="ヒラギノ角ゴ Pro W3" charset="0"/>
              </a:rPr>
              <a:t>ROTARY </a:t>
            </a:r>
            <a:r>
              <a:rPr lang="en-US" sz="4400" dirty="0" smtClean="0">
                <a:solidFill>
                  <a:prstClr val="white"/>
                </a:solidFill>
                <a:latin typeface="Arial Narrow Bold" charset="0"/>
                <a:ea typeface="ヒラギノ角ゴ Pro W3" charset="0"/>
                <a:cs typeface="ヒラギノ角ゴ Pro W3" charset="0"/>
              </a:rPr>
              <a:t>INTERNATIONAL “TRF”</a:t>
            </a:r>
            <a:endParaRPr lang="en-US" sz="4400" dirty="0">
              <a:solidFill>
                <a:prstClr val="white"/>
              </a:solidFill>
              <a:latin typeface="Arial Narrow Bold" charset="0"/>
              <a:ea typeface="ヒラギノ角ゴ Pro W3" charset="0"/>
              <a:cs typeface="ヒラギノ角ゴ Pro W3" charset="0"/>
            </a:endParaRPr>
          </a:p>
        </p:txBody>
      </p:sp>
      <p:sp>
        <p:nvSpPr>
          <p:cNvPr id="30722" name="Rectangle 10"/>
          <p:cNvSpPr txBox="1">
            <a:spLocks noChangeArrowheads="1"/>
          </p:cNvSpPr>
          <p:nvPr/>
        </p:nvSpPr>
        <p:spPr bwMode="auto">
          <a:xfrm>
            <a:off x="2895600" y="4114800"/>
            <a:ext cx="6096000" cy="2514600"/>
          </a:xfrm>
          <a:prstGeom prst="rect">
            <a:avLst/>
          </a:prstGeom>
          <a:noFill/>
          <a:ln w="9525">
            <a:noFill/>
            <a:miter lim="800000"/>
            <a:headEnd/>
            <a:tailEnd/>
          </a:ln>
        </p:spPr>
        <p:txBody>
          <a:bodyPr lIns="0" tIns="0" rIns="0" bIns="0"/>
          <a:lstStyle/>
          <a:p>
            <a:pPr eaLnBrk="1" hangingPunct="1">
              <a:lnSpc>
                <a:spcPct val="100000"/>
              </a:lnSpc>
              <a:spcBef>
                <a:spcPts val="600"/>
              </a:spcBef>
              <a:spcAft>
                <a:spcPts val="600"/>
              </a:spcAft>
              <a:buFontTx/>
              <a:buNone/>
            </a:pPr>
            <a:r>
              <a:rPr lang="en-US" altLang="fr-FR" sz="2200" b="1" dirty="0" err="1">
                <a:solidFill>
                  <a:srgbClr val="2E75B6"/>
                </a:solidFill>
                <a:latin typeface="Corbel" panose="020B0503020204020204" pitchFamily="34" charset="0"/>
                <a:ea typeface="ヒラギノ角ゴ Pro W3" pitchFamily="2" charset="-128"/>
              </a:rPr>
              <a:t>Conférencier</a:t>
            </a:r>
            <a:r>
              <a:rPr lang="en-US" altLang="fr-FR" sz="2200" b="1" dirty="0">
                <a:solidFill>
                  <a:srgbClr val="2E75B6"/>
                </a:solidFill>
                <a:latin typeface="Corbel" panose="020B0503020204020204" pitchFamily="34" charset="0"/>
                <a:ea typeface="ヒラギノ角ゴ Pro W3" pitchFamily="2" charset="-128"/>
              </a:rPr>
              <a:t> / </a:t>
            </a:r>
            <a:r>
              <a:rPr lang="en-US" altLang="fr-FR" sz="2200" b="1" dirty="0" err="1">
                <a:solidFill>
                  <a:srgbClr val="2E75B6"/>
                </a:solidFill>
                <a:latin typeface="Corbel" panose="020B0503020204020204" pitchFamily="34" charset="0"/>
                <a:ea typeface="ヒラギノ角ゴ Pro W3" pitchFamily="2" charset="-128"/>
              </a:rPr>
              <a:t>Redner</a:t>
            </a:r>
            <a:r>
              <a:rPr lang="en-US" altLang="fr-FR" sz="2200" dirty="0">
                <a:solidFill>
                  <a:srgbClr val="2E75B6"/>
                </a:solidFill>
                <a:latin typeface="Corbel" panose="020B0503020204020204" pitchFamily="34" charset="0"/>
                <a:ea typeface="ヒラギノ角ゴ Pro W3" pitchFamily="2" charset="-128"/>
              </a:rPr>
              <a:t> : </a:t>
            </a:r>
          </a:p>
          <a:p>
            <a:pPr eaLnBrk="1" hangingPunct="1">
              <a:lnSpc>
                <a:spcPct val="100000"/>
              </a:lnSpc>
              <a:spcBef>
                <a:spcPts val="600"/>
              </a:spcBef>
              <a:spcAft>
                <a:spcPts val="600"/>
              </a:spcAft>
              <a:buFontTx/>
              <a:buNone/>
            </a:pPr>
            <a:r>
              <a:rPr lang="en-US" altLang="fr-FR" sz="1400" i="1" dirty="0">
                <a:solidFill>
                  <a:srgbClr val="D91B5C"/>
                </a:solidFill>
                <a:latin typeface="Corbel" panose="020B0503020204020204" pitchFamily="34" charset="0"/>
                <a:ea typeface="ヒラギノ角ゴ Pro W3" pitchFamily="2" charset="-128"/>
              </a:rPr>
              <a:t>Georges Locher </a:t>
            </a:r>
            <a:r>
              <a:rPr lang="en-US" altLang="fr-FR" sz="1400" i="1" dirty="0" err="1">
                <a:solidFill>
                  <a:srgbClr val="D91B5C"/>
                </a:solidFill>
                <a:latin typeface="Corbel" panose="020B0503020204020204" pitchFamily="34" charset="0"/>
                <a:ea typeface="ヒラギノ角ゴ Pro W3" pitchFamily="2" charset="-128"/>
              </a:rPr>
              <a:t>Président</a:t>
            </a:r>
            <a:r>
              <a:rPr lang="en-US" altLang="fr-FR" sz="1400" i="1" dirty="0">
                <a:solidFill>
                  <a:srgbClr val="D91B5C"/>
                </a:solidFill>
                <a:latin typeface="Corbel" panose="020B0503020204020204" pitchFamily="34" charset="0"/>
                <a:ea typeface="ヒラギノ角ゴ Pro W3" pitchFamily="2" charset="-128"/>
              </a:rPr>
              <a:t> DRFC  D-1990 (District Rotary </a:t>
            </a:r>
            <a:r>
              <a:rPr lang="en-US" altLang="fr-FR" sz="1400" i="1" dirty="0" err="1">
                <a:solidFill>
                  <a:srgbClr val="D91B5C"/>
                </a:solidFill>
                <a:latin typeface="Corbel" panose="020B0503020204020204" pitchFamily="34" charset="0"/>
                <a:ea typeface="ヒラギノ角ゴ Pro W3" pitchFamily="2" charset="-128"/>
              </a:rPr>
              <a:t>Fondation</a:t>
            </a:r>
            <a:r>
              <a:rPr lang="en-US" altLang="fr-FR" sz="1400" i="1" dirty="0">
                <a:solidFill>
                  <a:srgbClr val="D91B5C"/>
                </a:solidFill>
                <a:latin typeface="Corbel" panose="020B0503020204020204" pitchFamily="34" charset="0"/>
                <a:ea typeface="ヒラギノ角ゴ Pro W3" pitchFamily="2" charset="-128"/>
              </a:rPr>
              <a:t> Committee)</a:t>
            </a:r>
          </a:p>
          <a:p>
            <a:pPr eaLnBrk="1" hangingPunct="1">
              <a:lnSpc>
                <a:spcPct val="100000"/>
              </a:lnSpc>
              <a:spcBef>
                <a:spcPts val="600"/>
              </a:spcBef>
              <a:spcAft>
                <a:spcPts val="600"/>
              </a:spcAft>
              <a:buFontTx/>
              <a:buNone/>
            </a:pPr>
            <a:r>
              <a:rPr lang="fr-CH" altLang="fr-FR" sz="1400" i="1" dirty="0">
                <a:solidFill>
                  <a:srgbClr val="D91B5C"/>
                </a:solidFill>
                <a:latin typeface="Corbel" panose="020B0503020204020204" pitchFamily="34" charset="0"/>
                <a:ea typeface="ヒラギノ角ゴ Pro W3" pitchFamily="2" charset="-128"/>
              </a:rPr>
              <a:t> </a:t>
            </a:r>
            <a:endParaRPr lang="en-US" altLang="fr-FR" sz="1400" i="1" dirty="0">
              <a:solidFill>
                <a:srgbClr val="D91B5C"/>
              </a:solidFill>
              <a:latin typeface="Corbel" panose="020B0503020204020204" pitchFamily="34" charset="0"/>
              <a:ea typeface="ヒラギノ角ゴ Pro W3" pitchFamily="2" charset="-128"/>
            </a:endParaRPr>
          </a:p>
          <a:p>
            <a:pPr eaLnBrk="1" hangingPunct="1">
              <a:lnSpc>
                <a:spcPct val="100000"/>
              </a:lnSpc>
              <a:spcBef>
                <a:spcPts val="600"/>
              </a:spcBef>
              <a:spcAft>
                <a:spcPts val="600"/>
              </a:spcAft>
              <a:buFontTx/>
              <a:buNone/>
            </a:pPr>
            <a:r>
              <a:rPr lang="en-US" altLang="fr-FR" sz="2200" b="1" dirty="0">
                <a:solidFill>
                  <a:srgbClr val="2E75B6"/>
                </a:solidFill>
                <a:latin typeface="Corbel" panose="020B0503020204020204" pitchFamily="34" charset="0"/>
                <a:ea typeface="ヒラギノ角ゴ Pro W3" pitchFamily="2" charset="-128"/>
              </a:rPr>
              <a:t>Date/Datum</a:t>
            </a:r>
            <a:r>
              <a:rPr lang="en-US" altLang="fr-FR" sz="2200" dirty="0">
                <a:solidFill>
                  <a:srgbClr val="2E75B6"/>
                </a:solidFill>
                <a:latin typeface="Corbel" panose="020B0503020204020204" pitchFamily="34" charset="0"/>
                <a:ea typeface="ヒラギノ角ゴ Pro W3" pitchFamily="2" charset="-128"/>
              </a:rPr>
              <a:t> : </a:t>
            </a:r>
            <a:r>
              <a:rPr lang="en-US" altLang="fr-FR" sz="2200" dirty="0" smtClean="0">
                <a:solidFill>
                  <a:srgbClr val="2E75B6"/>
                </a:solidFill>
                <a:latin typeface="Corbel" panose="020B0503020204020204" pitchFamily="34" charset="0"/>
                <a:ea typeface="ヒラギノ角ゴ Pro W3" pitchFamily="2" charset="-128"/>
              </a:rPr>
              <a:t>	</a:t>
            </a:r>
            <a:r>
              <a:rPr lang="en-US" altLang="fr-FR" sz="2200" dirty="0" err="1" smtClean="0">
                <a:solidFill>
                  <a:srgbClr val="2E75B6"/>
                </a:solidFill>
                <a:latin typeface="Corbel" panose="020B0503020204020204" pitchFamily="34" charset="0"/>
                <a:ea typeface="ヒラギノ角ゴ Pro W3" pitchFamily="2" charset="-128"/>
              </a:rPr>
              <a:t>Mercredi</a:t>
            </a:r>
            <a:r>
              <a:rPr lang="en-US" altLang="fr-FR" sz="2200" dirty="0" smtClean="0">
                <a:solidFill>
                  <a:srgbClr val="2E75B6"/>
                </a:solidFill>
                <a:latin typeface="Corbel" panose="020B0503020204020204" pitchFamily="34" charset="0"/>
                <a:ea typeface="ヒラギノ角ゴ Pro W3" pitchFamily="2" charset="-128"/>
              </a:rPr>
              <a:t> </a:t>
            </a:r>
            <a:r>
              <a:rPr lang="en-US" altLang="fr-FR" sz="2200" dirty="0" smtClean="0">
                <a:solidFill>
                  <a:srgbClr val="2E75B6"/>
                </a:solidFill>
                <a:latin typeface="Corbel" panose="020B0503020204020204" pitchFamily="34" charset="0"/>
                <a:ea typeface="ヒラギノ角ゴ Pro W3" pitchFamily="2" charset="-128"/>
              </a:rPr>
              <a:t>31 </a:t>
            </a:r>
            <a:r>
              <a:rPr lang="en-US" altLang="fr-FR" sz="2200" dirty="0" err="1" smtClean="0">
                <a:solidFill>
                  <a:srgbClr val="2E75B6"/>
                </a:solidFill>
                <a:latin typeface="Corbel" panose="020B0503020204020204" pitchFamily="34" charset="0"/>
                <a:ea typeface="ヒラギノ角ゴ Pro W3" pitchFamily="2" charset="-128"/>
              </a:rPr>
              <a:t>janvier</a:t>
            </a:r>
            <a:r>
              <a:rPr lang="en-US" altLang="fr-FR" sz="2200" dirty="0" smtClean="0">
                <a:solidFill>
                  <a:srgbClr val="2E75B6"/>
                </a:solidFill>
                <a:latin typeface="Corbel" panose="020B0503020204020204" pitchFamily="34" charset="0"/>
                <a:ea typeface="ヒラギノ角ゴ Pro W3" pitchFamily="2" charset="-128"/>
              </a:rPr>
              <a:t> 2018</a:t>
            </a:r>
            <a:endParaRPr lang="en-US" altLang="fr-FR" sz="2200" dirty="0">
              <a:solidFill>
                <a:srgbClr val="2E75B6"/>
              </a:solidFill>
              <a:latin typeface="Corbel" panose="020B0503020204020204" pitchFamily="34" charset="0"/>
              <a:ea typeface="ヒラギノ角ゴ Pro W3" pitchFamily="2" charset="-128"/>
            </a:endParaRPr>
          </a:p>
          <a:p>
            <a:pPr eaLnBrk="1" hangingPunct="1">
              <a:lnSpc>
                <a:spcPct val="100000"/>
              </a:lnSpc>
              <a:spcBef>
                <a:spcPts val="600"/>
              </a:spcBef>
              <a:spcAft>
                <a:spcPts val="600"/>
              </a:spcAft>
              <a:buFontTx/>
              <a:buNone/>
            </a:pPr>
            <a:r>
              <a:rPr lang="en-US" altLang="fr-FR" sz="2200" b="1" dirty="0">
                <a:solidFill>
                  <a:srgbClr val="2E75B6"/>
                </a:solidFill>
                <a:latin typeface="Corbel" panose="020B0503020204020204" pitchFamily="34" charset="0"/>
                <a:ea typeface="ヒラギノ角ゴ Pro W3" pitchFamily="2" charset="-128"/>
              </a:rPr>
              <a:t>Lieu/Ort</a:t>
            </a:r>
            <a:r>
              <a:rPr lang="en-US" altLang="fr-FR" sz="2200" dirty="0">
                <a:solidFill>
                  <a:srgbClr val="2E75B6"/>
                </a:solidFill>
                <a:latin typeface="Corbel" panose="020B0503020204020204" pitchFamily="34" charset="0"/>
                <a:ea typeface="ヒラギノ角ゴ Pro W3" pitchFamily="2" charset="-128"/>
              </a:rPr>
              <a:t> : </a:t>
            </a:r>
            <a:r>
              <a:rPr lang="en-US" altLang="fr-FR" sz="2200" dirty="0" smtClean="0">
                <a:solidFill>
                  <a:srgbClr val="2E75B6"/>
                </a:solidFill>
                <a:latin typeface="Corbel" panose="020B0503020204020204" pitchFamily="34" charset="0"/>
                <a:ea typeface="ヒラギノ角ゴ Pro W3" pitchFamily="2" charset="-128"/>
              </a:rPr>
              <a:t>	RC </a:t>
            </a:r>
            <a:r>
              <a:rPr lang="en-US" altLang="fr-FR" sz="2200" dirty="0" smtClean="0">
                <a:solidFill>
                  <a:srgbClr val="2E75B6"/>
                </a:solidFill>
                <a:latin typeface="Corbel" panose="020B0503020204020204" pitchFamily="34" charset="0"/>
                <a:ea typeface="ヒラギノ角ゴ Pro W3" pitchFamily="2" charset="-128"/>
              </a:rPr>
              <a:t>Genève - Lac</a:t>
            </a:r>
            <a:endParaRPr lang="en-US" altLang="fr-FR" sz="2200" dirty="0">
              <a:solidFill>
                <a:srgbClr val="2E75B6"/>
              </a:solidFill>
              <a:latin typeface="Corbel" panose="020B0503020204020204" pitchFamily="34" charset="0"/>
              <a:ea typeface="ヒラギノ角ゴ Pro W3" pitchFamily="2" charset="-128"/>
            </a:endParaRPr>
          </a:p>
        </p:txBody>
      </p:sp>
      <p:pic>
        <p:nvPicPr>
          <p:cNvPr id="30723" name="Image 4"/>
          <p:cNvPicPr>
            <a:picLocks noChangeAspect="1"/>
          </p:cNvPicPr>
          <p:nvPr/>
        </p:nvPicPr>
        <p:blipFill>
          <a:blip r:embed="rId3"/>
          <a:srcRect/>
          <a:stretch>
            <a:fillRect/>
          </a:stretch>
        </p:blipFill>
        <p:spPr bwMode="auto">
          <a:xfrm>
            <a:off x="9296400" y="152400"/>
            <a:ext cx="2514600" cy="2514600"/>
          </a:xfrm>
          <a:prstGeom prst="rect">
            <a:avLst/>
          </a:prstGeom>
          <a:noFill/>
          <a:ln w="9525">
            <a:noFill/>
            <a:miter lim="800000"/>
            <a:headEnd/>
            <a:tailEnd/>
          </a:ln>
        </p:spPr>
      </p:pic>
      <p:sp>
        <p:nvSpPr>
          <p:cNvPr id="30724" name="ZoneTexte 1"/>
          <p:cNvSpPr txBox="1">
            <a:spLocks noChangeArrowheads="1"/>
          </p:cNvSpPr>
          <p:nvPr/>
        </p:nvSpPr>
        <p:spPr bwMode="auto">
          <a:xfrm>
            <a:off x="9844889" y="5626894"/>
            <a:ext cx="2362200" cy="1231106"/>
          </a:xfrm>
          <a:prstGeom prst="rect">
            <a:avLst/>
          </a:prstGeom>
          <a:noFill/>
          <a:ln w="9525">
            <a:noFill/>
            <a:miter lim="800000"/>
            <a:headEnd/>
            <a:tailEnd/>
          </a:ln>
        </p:spPr>
        <p:txBody>
          <a:bodyPr>
            <a:spAutoFit/>
          </a:bodyPr>
          <a:lstStyle/>
          <a:p>
            <a:pPr lvl="0"/>
            <a:r>
              <a:rPr lang="fr-CH" altLang="fr-FR" sz="1100" i="1" dirty="0">
                <a:solidFill>
                  <a:srgbClr val="1F497D"/>
                </a:solidFill>
                <a:ea typeface="Times New Roman" panose="02020603050405020304" pitchFamily="18" charset="0"/>
                <a:cs typeface="Arial" panose="020B0604020202020204" pitchFamily="34" charset="0"/>
              </a:rPr>
              <a:t>Rot.</a:t>
            </a:r>
            <a:r>
              <a:rPr lang="fr-CH" altLang="fr-FR" sz="1100" dirty="0">
                <a:solidFill>
                  <a:srgbClr val="1F497D"/>
                </a:solidFill>
                <a:ea typeface="Times New Roman" panose="02020603050405020304" pitchFamily="18" charset="0"/>
                <a:cs typeface="Arial" panose="020B0604020202020204" pitchFamily="34" charset="0"/>
              </a:rPr>
              <a:t> </a:t>
            </a:r>
            <a:r>
              <a:rPr lang="fr-CH" altLang="fr-FR" sz="1100" b="1" dirty="0">
                <a:solidFill>
                  <a:srgbClr val="1F497D"/>
                </a:solidFill>
                <a:ea typeface="Times New Roman" panose="02020603050405020304" pitchFamily="18" charset="0"/>
                <a:cs typeface="Arial" panose="020B0604020202020204" pitchFamily="34" charset="0"/>
              </a:rPr>
              <a:t>Georges Locher</a:t>
            </a:r>
            <a:r>
              <a:rPr lang="fr-CH" altLang="fr-FR" sz="1100" dirty="0">
                <a:solidFill>
                  <a:srgbClr val="1F497D"/>
                </a:solidFill>
                <a:ea typeface="Times New Roman" panose="02020603050405020304" pitchFamily="18" charset="0"/>
                <a:cs typeface="Arial" panose="020B0604020202020204" pitchFamily="34" charset="0"/>
              </a:rPr>
              <a:t> RC Jorat</a:t>
            </a:r>
            <a:endParaRPr lang="fr-CH" altLang="fr-FR" sz="800" dirty="0"/>
          </a:p>
          <a:p>
            <a:pPr lvl="0"/>
            <a:r>
              <a:rPr lang="fr-CH" altLang="fr-FR" sz="1000" b="1" i="1" dirty="0">
                <a:solidFill>
                  <a:srgbClr val="1F497D"/>
                </a:solidFill>
                <a:ea typeface="Times New Roman" panose="02020603050405020304" pitchFamily="18" charset="0"/>
                <a:cs typeface="Arial" panose="020B0604020202020204" pitchFamily="34" charset="0"/>
              </a:rPr>
              <a:t>Pr</a:t>
            </a:r>
            <a:r>
              <a:rPr lang="fr-CH" altLang="fr-FR" sz="1000" b="1" i="1" dirty="0">
                <a:solidFill>
                  <a:srgbClr val="1F497D"/>
                </a:solidFill>
                <a:latin typeface="Calibri" panose="020F0502020204030204" pitchFamily="34" charset="0"/>
                <a:ea typeface="Times New Roman" panose="02020603050405020304" pitchFamily="18" charset="0"/>
                <a:cs typeface="Arial" panose="020B0604020202020204" pitchFamily="34" charset="0"/>
              </a:rPr>
              <a:t>é</a:t>
            </a:r>
            <a:r>
              <a:rPr lang="fr-CH" altLang="fr-FR" sz="1000" b="1" i="1" dirty="0">
                <a:solidFill>
                  <a:srgbClr val="1F497D"/>
                </a:solidFill>
                <a:ea typeface="Times New Roman" panose="02020603050405020304" pitchFamily="18" charset="0"/>
                <a:cs typeface="Arial" panose="020B0604020202020204" pitchFamily="34" charset="0"/>
              </a:rPr>
              <a:t>sident DRFC    District 1990</a:t>
            </a:r>
            <a:endParaRPr lang="fr-CH" altLang="fr-FR" sz="800" dirty="0"/>
          </a:p>
          <a:p>
            <a:pPr lvl="0"/>
            <a:r>
              <a:rPr lang="fr-CH" altLang="fr-FR" sz="1000" b="1" i="1" dirty="0">
                <a:solidFill>
                  <a:srgbClr val="1F497D"/>
                </a:solidFill>
                <a:ea typeface="Times New Roman" panose="02020603050405020304" pitchFamily="18" charset="0"/>
                <a:cs typeface="Arial" panose="020B0604020202020204" pitchFamily="34" charset="0"/>
              </a:rPr>
              <a:t>Coordinateur PHS  District 1990</a:t>
            </a:r>
            <a:endParaRPr lang="fr-CH" altLang="fr-FR" sz="800" dirty="0"/>
          </a:p>
          <a:p>
            <a:pPr lvl="0"/>
            <a:r>
              <a:rPr lang="fr-CH" altLang="fr-FR" sz="1000" b="1" dirty="0">
                <a:solidFill>
                  <a:srgbClr val="1F497D"/>
                </a:solidFill>
                <a:ea typeface="Times New Roman" panose="02020603050405020304" pitchFamily="18" charset="0"/>
                <a:cs typeface="Arial" panose="020B0604020202020204" pitchFamily="34" charset="0"/>
              </a:rPr>
              <a:t>+4179 241 07 14  /  </a:t>
            </a:r>
            <a:r>
              <a:rPr lang="fr-CH" altLang="fr-FR" sz="1000" b="1" dirty="0" err="1">
                <a:solidFill>
                  <a:srgbClr val="1F497D"/>
                </a:solidFill>
                <a:ea typeface="Times New Roman" panose="02020603050405020304" pitchFamily="18" charset="0"/>
                <a:cs typeface="Arial" panose="020B0604020202020204" pitchFamily="34" charset="0"/>
              </a:rPr>
              <a:t>Switzerland</a:t>
            </a:r>
            <a:endParaRPr lang="fr-CH" altLang="fr-FR" sz="800" dirty="0"/>
          </a:p>
          <a:p>
            <a:pPr lvl="0"/>
            <a:r>
              <a:rPr lang="fr-CH" altLang="fr-F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4"/>
              </a:rPr>
              <a:t>georges.locher@locher-energie.ch</a:t>
            </a:r>
            <a:r>
              <a:rPr lang="fr-CH" altLang="fr-FR" sz="1100" dirty="0">
                <a:latin typeface="Calibri" panose="020F0502020204030204" pitchFamily="34" charset="0"/>
                <a:ea typeface="Times New Roman" panose="02020603050405020304" pitchFamily="18" charset="0"/>
                <a:cs typeface="Times New Roman" panose="02020603050405020304" pitchFamily="18" charset="0"/>
              </a:rPr>
              <a:t>  </a:t>
            </a:r>
            <a:endParaRPr lang="fr-CH" altLang="fr-FR" sz="800" dirty="0"/>
          </a:p>
          <a:p>
            <a:pPr lvl="0"/>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fr-CH" altLang="fr-FR" sz="1100" i="1"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Route </a:t>
            </a:r>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de Romont 3</a:t>
            </a:r>
            <a:endParaRPr lang="fr-CH" altLang="fr-FR" sz="800" dirty="0"/>
          </a:p>
          <a:p>
            <a:pPr lvl="0"/>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fr-CH" altLang="fr-FR" sz="1100" i="1"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1608 </a:t>
            </a:r>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Oron-le-Châtel</a:t>
            </a:r>
            <a:endParaRPr lang="fr-CH" altLang="fr-FR" sz="1800" dirty="0"/>
          </a:p>
        </p:txBody>
      </p:sp>
      <p:pic>
        <p:nvPicPr>
          <p:cNvPr id="204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5979" y="4877707"/>
            <a:ext cx="466725" cy="628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Grafik 1" descr="TRF_RG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4629" y="4949145"/>
            <a:ext cx="1339850" cy="506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sp>
        <p:nvSpPr>
          <p:cNvPr id="4"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H" altLang="fr-FR" sz="1100" b="0" i="0" u="none" strike="noStrike" cap="none" normalizeH="0" baseline="0" smtClean="0">
                <a:ln>
                  <a:noFill/>
                </a:ln>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CH" altLang="fr-FR"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defRPr/>
            </a:pP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DG : Exemples / </a:t>
            </a:r>
            <a:r>
              <a:rPr lang="fr-FR" altLang="fr-FR" sz="40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Beispiel</a:t>
            </a:r>
            <a:endParaRPr lang="fr-FR" altLang="fr-FR" sz="4000" dirty="0" smtClean="0">
              <a:solidFill>
                <a:schemeClr val="bg1"/>
              </a:solidFill>
              <a:latin typeface="Corbel" panose="020B0503020204020204" pitchFamily="34" charset="0"/>
              <a:cs typeface="ＭＳ Ｐゴシック" charset="0"/>
            </a:endParaRPr>
          </a:p>
        </p:txBody>
      </p:sp>
      <p:sp>
        <p:nvSpPr>
          <p:cNvPr id="57348" name="Espace réservé du contenu 1"/>
          <p:cNvSpPr>
            <a:spLocks noGrp="1"/>
          </p:cNvSpPr>
          <p:nvPr>
            <p:ph idx="1"/>
          </p:nvPr>
        </p:nvSpPr>
        <p:spPr>
          <a:xfrm>
            <a:off x="304800" y="1447799"/>
            <a:ext cx="11658600" cy="4951414"/>
          </a:xfrm>
        </p:spPr>
        <p:txBody>
          <a:bodyPr/>
          <a:lstStyle/>
          <a:p>
            <a:pPr marL="0" indent="0">
              <a:buFont typeface="Arial" pitchFamily="34" charset="0"/>
              <a:buNone/>
            </a:pPr>
            <a:r>
              <a:rPr lang="fr-CH" sz="1800" b="1" dirty="0" smtClean="0"/>
              <a:t>District Grant</a:t>
            </a:r>
          </a:p>
          <a:p>
            <a:pPr marL="0" indent="0">
              <a:buFont typeface="Arial" pitchFamily="34" charset="0"/>
              <a:buNone/>
            </a:pPr>
            <a:r>
              <a:rPr lang="fr-CH" sz="1800" dirty="0" smtClean="0"/>
              <a:t>RC Bern-Muri	Education général	</a:t>
            </a:r>
            <a:r>
              <a:rPr lang="fr-CH" sz="1800" dirty="0" err="1" smtClean="0"/>
              <a:t>Lager</a:t>
            </a:r>
            <a:r>
              <a:rPr lang="fr-CH" sz="1800" dirty="0" smtClean="0"/>
              <a:t> in Les Verrières </a:t>
            </a:r>
            <a:r>
              <a:rPr lang="fr-CH" sz="1800" dirty="0" err="1" smtClean="0"/>
              <a:t>Zirkus</a:t>
            </a:r>
            <a:r>
              <a:rPr lang="fr-CH" sz="1800" dirty="0" smtClean="0"/>
              <a:t> von </a:t>
            </a:r>
            <a:r>
              <a:rPr lang="fr-CH" sz="1800" dirty="0" err="1" smtClean="0"/>
              <a:t>Kinder</a:t>
            </a:r>
            <a:r>
              <a:rPr lang="fr-CH" sz="1800" dirty="0" smtClean="0"/>
              <a:t> </a:t>
            </a:r>
            <a:r>
              <a:rPr lang="fr-CH" sz="1800" dirty="0" err="1" smtClean="0"/>
              <a:t>für</a:t>
            </a:r>
            <a:r>
              <a:rPr lang="fr-CH" sz="1800" dirty="0" smtClean="0"/>
              <a:t> </a:t>
            </a:r>
            <a:r>
              <a:rPr lang="fr-CH" sz="1800" dirty="0" err="1" smtClean="0"/>
              <a:t>Kinder</a:t>
            </a:r>
            <a:r>
              <a:rPr lang="fr-CH" sz="1800" dirty="0" smtClean="0"/>
              <a:t>		CHF 1’898.-</a:t>
            </a:r>
          </a:p>
          <a:p>
            <a:pPr marL="0" indent="0">
              <a:buFont typeface="Arial" pitchFamily="34" charset="0"/>
              <a:buNone/>
            </a:pPr>
            <a:r>
              <a:rPr lang="fr-CH" sz="1800" dirty="0" smtClean="0"/>
              <a:t>RC Bulle		</a:t>
            </a:r>
            <a:r>
              <a:rPr lang="fr-CH" sz="1800" dirty="0" err="1" smtClean="0"/>
              <a:t>Dévelop</a:t>
            </a:r>
            <a:r>
              <a:rPr lang="fr-CH" sz="1800" dirty="0" smtClean="0"/>
              <a:t>. local	Aide financière : Soutien à AFSG </a:t>
            </a:r>
            <a:r>
              <a:rPr lang="fr-CH" sz="1100" dirty="0" smtClean="0"/>
              <a:t>(Familles Solidaires de la Gruyère)		</a:t>
            </a:r>
            <a:r>
              <a:rPr lang="fr-CH" sz="1800" dirty="0" smtClean="0"/>
              <a:t>CHF 1’423.-</a:t>
            </a:r>
          </a:p>
          <a:p>
            <a:pPr marL="0" indent="0">
              <a:buFont typeface="Arial" pitchFamily="34" charset="0"/>
              <a:buNone/>
            </a:pPr>
            <a:r>
              <a:rPr lang="fr-CH" sz="1800" dirty="0" smtClean="0"/>
              <a:t>RC Genève-Lac	Bourse d’étude	Karen </a:t>
            </a:r>
            <a:r>
              <a:rPr lang="fr-CH" sz="1800" dirty="0" err="1" smtClean="0"/>
              <a:t>Kienberger</a:t>
            </a:r>
            <a:r>
              <a:rPr lang="fr-CH" sz="1800" dirty="0" smtClean="0"/>
              <a:t>  </a:t>
            </a:r>
            <a:r>
              <a:rPr lang="fr-CH" sz="1100" dirty="0" smtClean="0"/>
              <a:t>(Etudes et recherches en océanographie)</a:t>
            </a:r>
            <a:r>
              <a:rPr lang="fr-CH" sz="1800" dirty="0" smtClean="0"/>
              <a:t>			CHF 7’117.-</a:t>
            </a:r>
          </a:p>
          <a:p>
            <a:pPr marL="0" indent="0">
              <a:buFont typeface="Arial" pitchFamily="34" charset="0"/>
              <a:buNone/>
            </a:pPr>
            <a:r>
              <a:rPr lang="fr-CH" sz="1800" dirty="0" smtClean="0"/>
              <a:t>RC Lausanne</a:t>
            </a:r>
            <a:r>
              <a:rPr lang="fr-CH" sz="1100" dirty="0" smtClean="0"/>
              <a:t>-Léman</a:t>
            </a:r>
            <a:r>
              <a:rPr lang="fr-CH" sz="1800" dirty="0" smtClean="0"/>
              <a:t>	Santé		Soutien pour la formation de soignants étrangers au CHUV		CHF 8’540.-</a:t>
            </a:r>
          </a:p>
          <a:p>
            <a:pPr marL="0" indent="0">
              <a:buFont typeface="Arial" pitchFamily="34" charset="0"/>
              <a:buNone/>
            </a:pPr>
            <a:r>
              <a:rPr lang="fr-CH" sz="1800" dirty="0" smtClean="0"/>
              <a:t>RC Portes de </a:t>
            </a:r>
            <a:r>
              <a:rPr lang="fr-CH" sz="1100" dirty="0" err="1" smtClean="0"/>
              <a:t>Lavaux</a:t>
            </a:r>
            <a:r>
              <a:rPr lang="fr-CH" sz="1800" dirty="0" smtClean="0"/>
              <a:t>	Santé		Soutien pour financer des chirurgies cardiaques pour enfants	CHF 9’489.-</a:t>
            </a:r>
          </a:p>
          <a:p>
            <a:pPr marL="0" indent="0">
              <a:buFont typeface="Arial" pitchFamily="34" charset="0"/>
              <a:buNone/>
            </a:pPr>
            <a:r>
              <a:rPr lang="fr-CH" sz="1800" dirty="0" smtClean="0"/>
              <a:t>RC Jorat		</a:t>
            </a:r>
            <a:r>
              <a:rPr lang="fr-CH" sz="1800" dirty="0" err="1" smtClean="0"/>
              <a:t>Dévelop</a:t>
            </a:r>
            <a:r>
              <a:rPr lang="fr-CH" sz="1800" dirty="0" smtClean="0"/>
              <a:t>. Local	Construction d’un foyer d’accueil pour femmes en détresse (Pérou)	CHF 4’416.-</a:t>
            </a:r>
          </a:p>
          <a:p>
            <a:pPr marL="0" indent="0">
              <a:buFont typeface="Arial" pitchFamily="34" charset="0"/>
              <a:buNone/>
            </a:pPr>
            <a:endParaRPr lang="fr-CH" sz="1800" dirty="0" smtClean="0"/>
          </a:p>
          <a:p>
            <a:pPr marL="0" indent="0">
              <a:buFont typeface="Arial" pitchFamily="34" charset="0"/>
              <a:buNone/>
            </a:pPr>
            <a:r>
              <a:rPr lang="fr-CH" sz="1800" b="1" dirty="0" smtClean="0"/>
              <a:t>Total District Grants		2015-2016		$ 32’240.-	Alloué</a:t>
            </a:r>
          </a:p>
          <a:p>
            <a:pPr marL="0" indent="0">
              <a:buFont typeface="Arial" pitchFamily="34" charset="0"/>
              <a:buNone/>
            </a:pPr>
            <a:r>
              <a:rPr lang="fr-CH" sz="1800" b="1" dirty="0"/>
              <a:t>	</a:t>
            </a:r>
            <a:r>
              <a:rPr lang="fr-CH" sz="1800" b="1" dirty="0" smtClean="0"/>
              <a:t>			2016-2017		$ 52’000.-	Alloué</a:t>
            </a:r>
          </a:p>
          <a:p>
            <a:pPr marL="0" indent="0">
              <a:buFont typeface="Arial" pitchFamily="34" charset="0"/>
              <a:buNone/>
            </a:pPr>
            <a:r>
              <a:rPr lang="fr-CH" sz="1800" b="1" dirty="0"/>
              <a:t>	</a:t>
            </a:r>
            <a:r>
              <a:rPr lang="fr-CH" sz="1800" b="1" dirty="0" smtClean="0"/>
              <a:t>			2017-2018		$ 59’000.-	Alloué</a:t>
            </a:r>
          </a:p>
          <a:p>
            <a:pPr marL="0" indent="0">
              <a:buFont typeface="Arial" pitchFamily="34" charset="0"/>
              <a:buNone/>
            </a:pPr>
            <a:r>
              <a:rPr lang="fr-CH" sz="1800" b="1" dirty="0" smtClean="0"/>
              <a:t>				2018-2019		$ 62’000.-	A disposition</a:t>
            </a:r>
          </a:p>
          <a:p>
            <a:pPr marL="0" indent="0">
              <a:buFont typeface="Arial" pitchFamily="34" charset="0"/>
              <a:buNone/>
            </a:pPr>
            <a:r>
              <a:rPr lang="fr-CH" sz="1800" b="1" dirty="0" smtClean="0"/>
              <a:t> 				2019-2020		$ 65’000.-	A disposition</a:t>
            </a:r>
            <a:endParaRPr lang="fr-CH" sz="1800" b="1" dirty="0"/>
          </a:p>
          <a:p>
            <a:pPr marL="0" indent="0">
              <a:buFont typeface="Arial" pitchFamily="34" charset="0"/>
              <a:buNone/>
            </a:pPr>
            <a:endParaRPr lang="fr-CH" sz="1800" dirty="0" smtClean="0"/>
          </a:p>
        </p:txBody>
      </p:sp>
      <p:sp>
        <p:nvSpPr>
          <p:cNvPr id="57349"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57350"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spTree>
    <p:extLst>
      <p:ext uri="{BB962C8B-B14F-4D97-AF65-F5344CB8AC3E}">
        <p14:creationId xmlns:p14="http://schemas.microsoft.com/office/powerpoint/2010/main" val="2667107213"/>
      </p:ext>
    </p:extLst>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defRPr/>
            </a:pP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Subventions de District  /  District Grants (DG)</a:t>
            </a:r>
            <a:endParaRPr lang="fr-FR" altLang="fr-FR" sz="4000" dirty="0" smtClean="0">
              <a:solidFill>
                <a:schemeClr val="bg1"/>
              </a:solidFill>
              <a:latin typeface="Corbel" panose="020B0503020204020204" pitchFamily="34" charset="0"/>
              <a:cs typeface="ＭＳ Ｐゴシック" charset="0"/>
            </a:endParaRPr>
          </a:p>
        </p:txBody>
      </p:sp>
      <p:sp>
        <p:nvSpPr>
          <p:cNvPr id="55300"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55301"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pic>
        <p:nvPicPr>
          <p:cNvPr id="55302" name="Image 1"/>
          <p:cNvPicPr>
            <a:picLocks noChangeAspect="1"/>
          </p:cNvPicPr>
          <p:nvPr/>
        </p:nvPicPr>
        <p:blipFill>
          <a:blip r:embed="rId6"/>
          <a:srcRect/>
          <a:stretch>
            <a:fillRect/>
          </a:stretch>
        </p:blipFill>
        <p:spPr bwMode="auto">
          <a:xfrm>
            <a:off x="6096000" y="1582738"/>
            <a:ext cx="5780088" cy="2971800"/>
          </a:xfrm>
          <a:prstGeom prst="rect">
            <a:avLst/>
          </a:prstGeom>
          <a:noFill/>
          <a:ln w="9525">
            <a:noFill/>
            <a:miter lim="800000"/>
            <a:headEnd/>
            <a:tailEnd/>
          </a:ln>
        </p:spPr>
      </p:pic>
      <p:sp>
        <p:nvSpPr>
          <p:cNvPr id="55303" name="ZoneTexte 2"/>
          <p:cNvSpPr txBox="1">
            <a:spLocks noChangeArrowheads="1"/>
          </p:cNvSpPr>
          <p:nvPr/>
        </p:nvSpPr>
        <p:spPr bwMode="auto">
          <a:xfrm>
            <a:off x="342900" y="1790700"/>
            <a:ext cx="4191000" cy="3447098"/>
          </a:xfrm>
          <a:prstGeom prst="rect">
            <a:avLst/>
          </a:prstGeom>
          <a:noFill/>
          <a:ln w="9525">
            <a:noFill/>
            <a:miter lim="800000"/>
            <a:headEnd/>
            <a:tailEnd/>
          </a:ln>
        </p:spPr>
        <p:txBody>
          <a:bodyPr>
            <a:spAutoFit/>
          </a:bodyPr>
          <a:lstStyle/>
          <a:p>
            <a:r>
              <a:rPr lang="fr-CH" sz="1800" dirty="0">
                <a:latin typeface="Calibri" pitchFamily="34" charset="0"/>
              </a:rPr>
              <a:t>Tableau Excel à remplir / </a:t>
            </a:r>
            <a:r>
              <a:rPr lang="fr-CH" sz="1800" dirty="0" err="1">
                <a:latin typeface="Calibri" pitchFamily="34" charset="0"/>
              </a:rPr>
              <a:t>anfüllen</a:t>
            </a:r>
            <a:r>
              <a:rPr lang="fr-CH" sz="1800" dirty="0">
                <a:latin typeface="Calibri" pitchFamily="34" charset="0"/>
              </a:rPr>
              <a:t>  :</a:t>
            </a:r>
          </a:p>
          <a:p>
            <a:endParaRPr lang="fr-CH" sz="1000" dirty="0">
              <a:latin typeface="Calibri" pitchFamily="34" charset="0"/>
            </a:endParaRPr>
          </a:p>
          <a:p>
            <a:pPr>
              <a:buFontTx/>
              <a:buChar char="-"/>
            </a:pPr>
            <a:r>
              <a:rPr lang="fr-CH" sz="1800" dirty="0">
                <a:solidFill>
                  <a:srgbClr val="0070C0"/>
                </a:solidFill>
                <a:latin typeface="Calibri" pitchFamily="34" charset="0"/>
              </a:rPr>
              <a:t>Demande District Grant </a:t>
            </a:r>
            <a:r>
              <a:rPr lang="fr-CH" sz="1800" dirty="0" smtClean="0">
                <a:solidFill>
                  <a:srgbClr val="0070C0"/>
                </a:solidFill>
                <a:latin typeface="Calibri" pitchFamily="34" charset="0"/>
              </a:rPr>
              <a:t>2018-19</a:t>
            </a:r>
            <a:endParaRPr lang="fr-CH" sz="1800" dirty="0">
              <a:solidFill>
                <a:srgbClr val="0070C0"/>
              </a:solidFill>
              <a:latin typeface="Calibri" pitchFamily="34" charset="0"/>
            </a:endParaRPr>
          </a:p>
          <a:p>
            <a:pPr>
              <a:buFontTx/>
              <a:buChar char="-"/>
            </a:pPr>
            <a:r>
              <a:rPr lang="fr-CH" sz="1800" dirty="0" err="1">
                <a:solidFill>
                  <a:srgbClr val="0070C0"/>
                </a:solidFill>
                <a:latin typeface="Calibri" pitchFamily="34" charset="0"/>
              </a:rPr>
              <a:t>Antrag</a:t>
            </a:r>
            <a:r>
              <a:rPr lang="fr-CH" sz="1800" dirty="0">
                <a:solidFill>
                  <a:srgbClr val="0070C0"/>
                </a:solidFill>
                <a:latin typeface="Calibri" pitchFamily="34" charset="0"/>
              </a:rPr>
              <a:t> District Grant </a:t>
            </a:r>
            <a:r>
              <a:rPr lang="fr-CH" sz="1800" dirty="0" smtClean="0">
                <a:solidFill>
                  <a:srgbClr val="0070C0"/>
                </a:solidFill>
                <a:latin typeface="Calibri" pitchFamily="34" charset="0"/>
              </a:rPr>
              <a:t>2018-19</a:t>
            </a:r>
            <a:endParaRPr lang="fr-CH" sz="1800" dirty="0">
              <a:solidFill>
                <a:srgbClr val="0070C0"/>
              </a:solidFill>
              <a:latin typeface="Calibri" pitchFamily="34" charset="0"/>
            </a:endParaRPr>
          </a:p>
          <a:p>
            <a:endParaRPr lang="fr-CH" sz="1800" dirty="0">
              <a:latin typeface="Calibri" pitchFamily="34" charset="0"/>
            </a:endParaRPr>
          </a:p>
          <a:p>
            <a:endParaRPr lang="fr-CH" sz="1800" dirty="0">
              <a:latin typeface="Calibri" pitchFamily="34" charset="0"/>
            </a:endParaRPr>
          </a:p>
          <a:p>
            <a:r>
              <a:rPr lang="fr-CH" sz="1800" dirty="0">
                <a:latin typeface="Calibri" pitchFamily="34" charset="0"/>
              </a:rPr>
              <a:t>Et à retourner / </a:t>
            </a:r>
            <a:r>
              <a:rPr lang="fr-CH" sz="1800" dirty="0" err="1">
                <a:latin typeface="Calibri" pitchFamily="34" charset="0"/>
              </a:rPr>
              <a:t>zurücksenden</a:t>
            </a:r>
            <a:r>
              <a:rPr lang="fr-CH" sz="1800" dirty="0">
                <a:latin typeface="Calibri" pitchFamily="34" charset="0"/>
              </a:rPr>
              <a:t> par e-mail :</a:t>
            </a:r>
          </a:p>
          <a:p>
            <a:endParaRPr lang="fr-CH" sz="1000" dirty="0">
              <a:latin typeface="Calibri" pitchFamily="34" charset="0"/>
            </a:endParaRPr>
          </a:p>
          <a:p>
            <a:pPr>
              <a:buFontTx/>
              <a:buChar char="-"/>
            </a:pPr>
            <a:r>
              <a:rPr lang="fr-CH" sz="1800" dirty="0" smtClean="0">
                <a:latin typeface="Calibri" pitchFamily="34" charset="0"/>
                <a:hlinkClick r:id="rId3"/>
              </a:rPr>
              <a:t>georges.locher@locher-energie.ch</a:t>
            </a:r>
            <a:endParaRPr lang="fr-CH" sz="1800" dirty="0" smtClean="0">
              <a:latin typeface="Calibri" pitchFamily="34" charset="0"/>
            </a:endParaRPr>
          </a:p>
          <a:p>
            <a:pPr>
              <a:buFontTx/>
              <a:buChar char="-"/>
            </a:pPr>
            <a:r>
              <a:rPr lang="fr-CH" sz="1800" dirty="0" smtClean="0">
                <a:latin typeface="Calibri" pitchFamily="34" charset="0"/>
                <a:hlinkClick r:id="rId7"/>
              </a:rPr>
              <a:t>Jouni.heinonen@bluewin.ch</a:t>
            </a:r>
            <a:endParaRPr lang="fr-CH" sz="1800" dirty="0">
              <a:latin typeface="Calibri" pitchFamily="34" charset="0"/>
            </a:endParaRPr>
          </a:p>
          <a:p>
            <a:endParaRPr lang="fr-CH" sz="1800" dirty="0">
              <a:latin typeface="Calibri" pitchFamily="34" charset="0"/>
            </a:endParaRPr>
          </a:p>
          <a:p>
            <a:r>
              <a:rPr lang="fr-CH" sz="1800" dirty="0">
                <a:latin typeface="Calibri" pitchFamily="34" charset="0"/>
              </a:rPr>
              <a:t>Au plus tard / </a:t>
            </a:r>
            <a:r>
              <a:rPr lang="fr-CH" sz="1800" dirty="0" err="1">
                <a:latin typeface="Calibri" pitchFamily="34" charset="0"/>
              </a:rPr>
              <a:t>spätestens</a:t>
            </a:r>
            <a:r>
              <a:rPr lang="fr-CH" sz="1800" dirty="0">
                <a:latin typeface="Calibri" pitchFamily="34" charset="0"/>
              </a:rPr>
              <a:t> : </a:t>
            </a:r>
            <a:r>
              <a:rPr lang="fr-CH" sz="1800" b="1" dirty="0" smtClean="0">
                <a:solidFill>
                  <a:srgbClr val="FF0000"/>
                </a:solidFill>
                <a:latin typeface="Calibri" pitchFamily="34" charset="0"/>
              </a:rPr>
              <a:t>31-01-2018</a:t>
            </a:r>
            <a:endParaRPr lang="fr-CH" sz="1800" b="1" dirty="0">
              <a:solidFill>
                <a:srgbClr val="FF0000"/>
              </a:solidFill>
              <a:latin typeface="Calibri" pitchFamily="34" charset="0"/>
            </a:endParaRPr>
          </a:p>
          <a:p>
            <a:r>
              <a:rPr lang="fr-CH" sz="1800" dirty="0">
                <a:latin typeface="Calibri" pitchFamily="34" charset="0"/>
              </a:rPr>
              <a:t>Pour / </a:t>
            </a:r>
            <a:r>
              <a:rPr lang="fr-CH" sz="1800" dirty="0" err="1">
                <a:latin typeface="Calibri" pitchFamily="34" charset="0"/>
              </a:rPr>
              <a:t>für</a:t>
            </a:r>
            <a:r>
              <a:rPr lang="fr-CH" sz="1800" dirty="0">
                <a:latin typeface="Calibri" pitchFamily="34" charset="0"/>
              </a:rPr>
              <a:t> : District Grants (</a:t>
            </a:r>
            <a:r>
              <a:rPr lang="fr-CH" sz="1800" dirty="0" smtClean="0">
                <a:latin typeface="Calibri" pitchFamily="34" charset="0"/>
              </a:rPr>
              <a:t>2018-2019)</a:t>
            </a:r>
            <a:endParaRPr lang="fr-CH" sz="1800" dirty="0">
              <a:latin typeface="Calibri" pitchFamily="34" charset="0"/>
            </a:endParaRPr>
          </a:p>
        </p:txBody>
      </p:sp>
      <p:sp>
        <p:nvSpPr>
          <p:cNvPr id="55304" name="ZoneTexte 3"/>
          <p:cNvSpPr txBox="1">
            <a:spLocks noChangeArrowheads="1"/>
          </p:cNvSpPr>
          <p:nvPr/>
        </p:nvSpPr>
        <p:spPr bwMode="auto">
          <a:xfrm>
            <a:off x="11069638" y="5041900"/>
            <a:ext cx="723900" cy="369888"/>
          </a:xfrm>
          <a:prstGeom prst="rect">
            <a:avLst/>
          </a:prstGeom>
          <a:noFill/>
          <a:ln w="9525">
            <a:noFill/>
            <a:miter lim="800000"/>
            <a:headEnd/>
            <a:tailEnd/>
          </a:ln>
        </p:spPr>
        <p:txBody>
          <a:bodyPr>
            <a:spAutoFit/>
          </a:bodyPr>
          <a:lstStyle/>
          <a:p>
            <a:r>
              <a:rPr lang="fr-CH" sz="1800">
                <a:latin typeface="Calibri" pitchFamily="34" charset="0"/>
              </a:rPr>
              <a:t>Etc …</a:t>
            </a:r>
            <a:endParaRPr lang="fr-CH" sz="1800"/>
          </a:p>
        </p:txBody>
      </p:sp>
      <p:pic>
        <p:nvPicPr>
          <p:cNvPr id="55305" name="Image 5"/>
          <p:cNvPicPr>
            <a:picLocks noChangeAspect="1"/>
          </p:cNvPicPr>
          <p:nvPr/>
        </p:nvPicPr>
        <p:blipFill>
          <a:blip r:embed="rId8"/>
          <a:srcRect/>
          <a:stretch>
            <a:fillRect/>
          </a:stretch>
        </p:blipFill>
        <p:spPr bwMode="auto">
          <a:xfrm rot="10800000" flipH="1" flipV="1">
            <a:off x="4735513" y="4814888"/>
            <a:ext cx="5703887" cy="823912"/>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defRPr/>
            </a:pP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GG : Exemples / </a:t>
            </a:r>
            <a:r>
              <a:rPr lang="fr-FR" altLang="fr-FR" sz="40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Beispiel</a:t>
            </a:r>
            <a:endParaRPr lang="fr-FR" altLang="fr-FR" sz="4000" dirty="0" smtClean="0">
              <a:solidFill>
                <a:schemeClr val="bg1"/>
              </a:solidFill>
              <a:latin typeface="Corbel" panose="020B0503020204020204" pitchFamily="34" charset="0"/>
              <a:cs typeface="ＭＳ Ｐゴシック" charset="0"/>
            </a:endParaRPr>
          </a:p>
        </p:txBody>
      </p:sp>
      <p:sp>
        <p:nvSpPr>
          <p:cNvPr id="57348" name="Espace réservé du contenu 1"/>
          <p:cNvSpPr>
            <a:spLocks noGrp="1"/>
          </p:cNvSpPr>
          <p:nvPr>
            <p:ph idx="1"/>
          </p:nvPr>
        </p:nvSpPr>
        <p:spPr>
          <a:xfrm>
            <a:off x="304800" y="1447799"/>
            <a:ext cx="11658600" cy="4951414"/>
          </a:xfrm>
        </p:spPr>
        <p:txBody>
          <a:bodyPr/>
          <a:lstStyle/>
          <a:p>
            <a:pPr marL="0" indent="0">
              <a:buFont typeface="Arial" pitchFamily="34" charset="0"/>
              <a:buNone/>
            </a:pPr>
            <a:r>
              <a:rPr lang="fr-CH" sz="1800" b="1" dirty="0" smtClean="0"/>
              <a:t>Global Grant</a:t>
            </a:r>
          </a:p>
          <a:p>
            <a:pPr marL="0" indent="0">
              <a:buFont typeface="Arial" pitchFamily="34" charset="0"/>
              <a:buNone/>
            </a:pPr>
            <a:r>
              <a:rPr lang="fr-CH" sz="1800" dirty="0" smtClean="0"/>
              <a:t>RC Bern-</a:t>
            </a:r>
            <a:r>
              <a:rPr lang="fr-CH" sz="1800" dirty="0" err="1" smtClean="0"/>
              <a:t>Rosengarten</a:t>
            </a:r>
            <a:r>
              <a:rPr lang="fr-CH" sz="1800" dirty="0" smtClean="0"/>
              <a:t> / RC </a:t>
            </a:r>
            <a:r>
              <a:rPr lang="fr-CH" sz="1800" dirty="0" err="1" smtClean="0"/>
              <a:t>Nakhon</a:t>
            </a:r>
            <a:r>
              <a:rPr lang="fr-CH" sz="1800" dirty="0" smtClean="0"/>
              <a:t>	Equipe de formation prof.	$ 150’000.- 	FSD D1990	$ 25’000.-</a:t>
            </a:r>
          </a:p>
          <a:p>
            <a:pPr marL="0" indent="0">
              <a:buFont typeface="Arial" pitchFamily="34" charset="0"/>
              <a:buNone/>
            </a:pPr>
            <a:r>
              <a:rPr lang="fr-CH" sz="1800" dirty="0" smtClean="0"/>
              <a:t>RC </a:t>
            </a:r>
            <a:r>
              <a:rPr lang="fr-CH" sz="1800" dirty="0" err="1" smtClean="0"/>
              <a:t>Aubonne</a:t>
            </a:r>
            <a:r>
              <a:rPr lang="fr-CH" sz="1800" dirty="0" smtClean="0"/>
              <a:t> / RC Royal Hua </a:t>
            </a:r>
            <a:r>
              <a:rPr lang="fr-CH" sz="1800" dirty="0" err="1" smtClean="0"/>
              <a:t>Hin</a:t>
            </a:r>
            <a:r>
              <a:rPr lang="fr-CH" sz="1800" dirty="0" smtClean="0"/>
              <a:t>	Education Thaïlande	$ 121’000.-	FSD D1990	$ 20’000.-</a:t>
            </a:r>
          </a:p>
          <a:p>
            <a:pPr marL="0" indent="0">
              <a:buFont typeface="Arial" pitchFamily="34" charset="0"/>
              <a:buNone/>
            </a:pPr>
            <a:r>
              <a:rPr lang="fr-CH" sz="1800" dirty="0" smtClean="0"/>
              <a:t>RC Genève-International / RC </a:t>
            </a:r>
            <a:r>
              <a:rPr lang="fr-CH" sz="1800" dirty="0" err="1" smtClean="0"/>
              <a:t>Bishkek</a:t>
            </a:r>
            <a:r>
              <a:rPr lang="fr-CH" sz="1800" dirty="0" smtClean="0"/>
              <a:t>	</a:t>
            </a:r>
            <a:r>
              <a:rPr lang="fr-CH" sz="1800" dirty="0" err="1" smtClean="0"/>
              <a:t>Give</a:t>
            </a:r>
            <a:r>
              <a:rPr lang="fr-CH" sz="1800" dirty="0" smtClean="0"/>
              <a:t> a </a:t>
            </a:r>
            <a:r>
              <a:rPr lang="fr-CH" sz="1800" dirty="0" err="1" smtClean="0"/>
              <a:t>Cow</a:t>
            </a:r>
            <a:r>
              <a:rPr lang="fr-CH" sz="1800" dirty="0" smtClean="0"/>
              <a:t> (Kirghizistan)	$   36’000		FSD D1990	$ 15’000.-</a:t>
            </a:r>
          </a:p>
          <a:p>
            <a:pPr marL="0" indent="0">
              <a:buNone/>
            </a:pPr>
            <a:endParaRPr lang="fr-CH" sz="1800" dirty="0" smtClean="0"/>
          </a:p>
          <a:p>
            <a:pPr marL="0" indent="0">
              <a:buNone/>
            </a:pPr>
            <a:r>
              <a:rPr lang="fr-CH" sz="1800" dirty="0" smtClean="0"/>
              <a:t>RC </a:t>
            </a:r>
            <a:r>
              <a:rPr lang="fr-CH" sz="1800" dirty="0"/>
              <a:t>Genève-Lac / RC Anoka		</a:t>
            </a:r>
            <a:r>
              <a:rPr lang="fr-CH" sz="1800" dirty="0" err="1"/>
              <a:t>Scholarship</a:t>
            </a:r>
            <a:r>
              <a:rPr lang="fr-CH" sz="1800" dirty="0"/>
              <a:t> Sara </a:t>
            </a:r>
            <a:r>
              <a:rPr lang="fr-CH" sz="1800" dirty="0" err="1"/>
              <a:t>Tomczyk</a:t>
            </a:r>
            <a:r>
              <a:rPr lang="fr-CH" sz="1800" dirty="0"/>
              <a:t>	$   35’000.-	FSD D5960	$ 17’500.-</a:t>
            </a:r>
            <a:endParaRPr lang="fr-CH" sz="1800" dirty="0" smtClean="0"/>
          </a:p>
          <a:p>
            <a:pPr marL="0" indent="0">
              <a:buFont typeface="Arial" pitchFamily="34" charset="0"/>
              <a:buNone/>
            </a:pPr>
            <a:r>
              <a:rPr lang="fr-CH" sz="1800" dirty="0" smtClean="0"/>
              <a:t>RC </a:t>
            </a:r>
            <a:r>
              <a:rPr lang="fr-CH" sz="1800" dirty="0" err="1" smtClean="0"/>
              <a:t>Allschwill-Regio</a:t>
            </a:r>
            <a:r>
              <a:rPr lang="fr-CH" sz="1800" dirty="0" smtClean="0"/>
              <a:t>  / RC Dhaka </a:t>
            </a:r>
            <a:r>
              <a:rPr lang="fr-CH" sz="1800" dirty="0" err="1" smtClean="0"/>
              <a:t>Paltan</a:t>
            </a:r>
            <a:r>
              <a:rPr lang="fr-CH" sz="1800" dirty="0" smtClean="0"/>
              <a:t>	Education au Bangladesh	$   77’280.-	FSD D1980	$ 10’000.-</a:t>
            </a:r>
          </a:p>
          <a:p>
            <a:pPr marL="0" indent="0">
              <a:buFont typeface="Arial" pitchFamily="34" charset="0"/>
              <a:buNone/>
            </a:pPr>
            <a:r>
              <a:rPr lang="fr-CH" sz="1800" dirty="0"/>
              <a:t>	</a:t>
            </a:r>
            <a:r>
              <a:rPr lang="fr-CH" sz="1800" dirty="0" smtClean="0"/>
              <a:t>								FSD D1990	$ 10’000.-</a:t>
            </a:r>
          </a:p>
          <a:p>
            <a:pPr marL="0" indent="0">
              <a:buFont typeface="Arial" pitchFamily="34" charset="0"/>
              <a:buNone/>
            </a:pPr>
            <a:endParaRPr lang="fr-CH" sz="1800" dirty="0" smtClean="0"/>
          </a:p>
        </p:txBody>
      </p:sp>
      <p:sp>
        <p:nvSpPr>
          <p:cNvPr id="57349"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57350"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graphicFrame>
        <p:nvGraphicFramePr>
          <p:cNvPr id="3" name="Tableau 2"/>
          <p:cNvGraphicFramePr>
            <a:graphicFrameLocks noGrp="1"/>
          </p:cNvGraphicFramePr>
          <p:nvPr>
            <p:extLst>
              <p:ext uri="{D42A27DB-BD31-4B8C-83A1-F6EECF244321}">
                <p14:modId xmlns:p14="http://schemas.microsoft.com/office/powerpoint/2010/main" val="1521524604"/>
              </p:ext>
            </p:extLst>
          </p:nvPr>
        </p:nvGraphicFramePr>
        <p:xfrm>
          <a:off x="2438400" y="4350794"/>
          <a:ext cx="6172200" cy="2438400"/>
        </p:xfrm>
        <a:graphic>
          <a:graphicData uri="http://schemas.openxmlformats.org/drawingml/2006/table">
            <a:tbl>
              <a:tblPr>
                <a:tableStyleId>{5C22544A-7EE6-4342-B048-85BDC9FD1C3A}</a:tableStyleId>
              </a:tblPr>
              <a:tblGrid>
                <a:gridCol w="4526280"/>
                <a:gridCol w="372904"/>
                <a:gridCol w="1273016"/>
              </a:tblGrid>
              <a:tr h="228600">
                <a:tc>
                  <a:txBody>
                    <a:bodyPr/>
                    <a:lstStyle/>
                    <a:p>
                      <a:pPr algn="l" fontAlgn="b"/>
                      <a:r>
                        <a:rPr lang="fr-CH" sz="1400" b="1" u="none" strike="noStrike" dirty="0">
                          <a:effectLst/>
                        </a:rPr>
                        <a:t>Financement d'un Global Grant</a:t>
                      </a:r>
                      <a:endParaRPr lang="fr-CH" sz="1400" b="1" i="0" u="none" strike="noStrike" dirty="0">
                        <a:solidFill>
                          <a:srgbClr val="000000"/>
                        </a:solidFill>
                        <a:effectLst/>
                        <a:latin typeface="Arial" panose="020B0604020202020204" pitchFamily="34" charset="0"/>
                      </a:endParaRPr>
                    </a:p>
                  </a:txBody>
                  <a:tcPr marL="9525" marR="9525" marT="9525" marB="0" anchor="b">
                    <a:solidFill>
                      <a:srgbClr val="FFC000"/>
                    </a:solidFill>
                  </a:tcPr>
                </a:tc>
                <a:tc>
                  <a:txBody>
                    <a:bodyPr/>
                    <a:lstStyle/>
                    <a:p>
                      <a:pPr algn="l" fontAlgn="b"/>
                      <a:endParaRPr lang="fr-CH" sz="1400" b="1" i="0" u="none" strike="noStrike">
                        <a:solidFill>
                          <a:srgbClr val="000000"/>
                        </a:solidFill>
                        <a:effectLst/>
                        <a:latin typeface="Arial" panose="020B0604020202020204" pitchFamily="34" charset="0"/>
                      </a:endParaRPr>
                    </a:p>
                  </a:txBody>
                  <a:tcPr marL="9525" marR="9525" marT="9525" marB="0" anchor="b">
                    <a:solidFill>
                      <a:srgbClr val="FFC000"/>
                    </a:solidFill>
                  </a:tcPr>
                </a:tc>
                <a:tc>
                  <a:txBody>
                    <a:bodyPr/>
                    <a:lstStyle/>
                    <a:p>
                      <a:pPr algn="l" fontAlgn="b"/>
                      <a:endParaRPr lang="fr-CH" sz="1400" b="1" i="0" u="none" strike="noStrike" dirty="0">
                        <a:solidFill>
                          <a:srgbClr val="000000"/>
                        </a:solidFill>
                        <a:effectLst/>
                        <a:latin typeface="Arial" panose="020B0604020202020204" pitchFamily="34" charset="0"/>
                      </a:endParaRPr>
                    </a:p>
                  </a:txBody>
                  <a:tcPr marL="9525" marR="9525" marT="9525" marB="0" anchor="b">
                    <a:solidFill>
                      <a:srgbClr val="FFC000"/>
                    </a:solidFill>
                  </a:tcPr>
                </a:tc>
              </a:tr>
              <a:tr h="190500">
                <a:tc>
                  <a:txBody>
                    <a:bodyPr/>
                    <a:lstStyle/>
                    <a:p>
                      <a:pPr algn="l" fontAlgn="b"/>
                      <a:r>
                        <a:rPr lang="fr-CH" sz="1100" u="none" strike="noStrike" dirty="0">
                          <a:effectLst/>
                        </a:rPr>
                        <a:t>Budget du projet </a:t>
                      </a:r>
                      <a:endParaRPr lang="fr-CH" sz="11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l" fontAlgn="b"/>
                      <a:endParaRPr lang="fr-CH" sz="11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l" fontAlgn="b"/>
                      <a:r>
                        <a:rPr lang="fr-CH" sz="1100" u="none" strike="noStrike" dirty="0">
                          <a:effectLst/>
                        </a:rPr>
                        <a:t>               80 000     </a:t>
                      </a:r>
                      <a:endParaRPr lang="fr-CH" sz="11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r>
              <a:tr h="190500">
                <a:tc>
                  <a:txBody>
                    <a:bodyPr/>
                    <a:lstStyle/>
                    <a:p>
                      <a:pPr algn="l" fontAlgn="b"/>
                      <a:endParaRPr lang="fr-CH"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1" i="0" u="none" strike="noStrike">
                        <a:solidFill>
                          <a:srgbClr val="000000"/>
                        </a:solidFill>
                        <a:effectLst/>
                        <a:latin typeface="Arial" panose="020B0604020202020204" pitchFamily="34" charset="0"/>
                      </a:endParaRPr>
                    </a:p>
                  </a:txBody>
                  <a:tcPr marL="9525" marR="9525" marT="9525" marB="0" anchor="b"/>
                </a:tc>
              </a:tr>
              <a:tr h="180975">
                <a:tc>
                  <a:txBody>
                    <a:bodyPr/>
                    <a:lstStyle/>
                    <a:p>
                      <a:pPr algn="l" fontAlgn="b"/>
                      <a:r>
                        <a:rPr lang="fr-CH" sz="1100" u="none" strike="noStrike">
                          <a:effectLst/>
                        </a:rPr>
                        <a:t>Le Club porteur du projet apporte</a:t>
                      </a:r>
                      <a:endParaRPr lang="fr-CH" sz="1100" b="0" i="0" u="none" strike="noStrike">
                        <a:solidFill>
                          <a:srgbClr val="000000"/>
                        </a:solidFill>
                        <a:effectLst/>
                        <a:latin typeface="Arial" panose="020B0604020202020204" pitchFamily="34" charset="0"/>
                      </a:endParaRPr>
                    </a:p>
                  </a:txBody>
                  <a:tcPr marL="9525" marR="9525" marT="9525" marB="0" anchor="b">
                    <a:solidFill>
                      <a:srgbClr val="92D050"/>
                    </a:solidFill>
                  </a:tcPr>
                </a:tc>
                <a:tc>
                  <a:txBody>
                    <a:bodyPr/>
                    <a:lstStyle/>
                    <a:p>
                      <a:pPr algn="l" fontAlgn="b"/>
                      <a:r>
                        <a:rPr lang="fr-CH" sz="1100" u="none" strike="noStrike">
                          <a:effectLst/>
                        </a:rPr>
                        <a:t> </a:t>
                      </a:r>
                      <a:endParaRPr lang="fr-CH" sz="1100" b="0" i="0" u="none" strike="noStrike">
                        <a:solidFill>
                          <a:srgbClr val="000000"/>
                        </a:solidFill>
                        <a:effectLst/>
                        <a:latin typeface="Arial" panose="020B0604020202020204" pitchFamily="34" charset="0"/>
                      </a:endParaRPr>
                    </a:p>
                  </a:txBody>
                  <a:tcPr marL="9525" marR="9525" marT="9525" marB="0" anchor="b">
                    <a:solidFill>
                      <a:srgbClr val="92D050"/>
                    </a:solidFill>
                  </a:tcPr>
                </a:tc>
                <a:tc>
                  <a:txBody>
                    <a:bodyPr/>
                    <a:lstStyle/>
                    <a:p>
                      <a:pPr algn="l" fontAlgn="b"/>
                      <a:r>
                        <a:rPr lang="fr-CH" sz="1100" u="none" strike="noStrike" dirty="0">
                          <a:effectLst/>
                        </a:rPr>
                        <a:t>               20 000     </a:t>
                      </a:r>
                      <a:endParaRPr lang="fr-CH" sz="1100" b="0" i="0" u="none" strike="noStrike" dirty="0">
                        <a:solidFill>
                          <a:srgbClr val="000000"/>
                        </a:solidFill>
                        <a:effectLst/>
                        <a:latin typeface="Arial" panose="020B0604020202020204" pitchFamily="34" charset="0"/>
                      </a:endParaRPr>
                    </a:p>
                  </a:txBody>
                  <a:tcPr marL="9525" marR="9525" marT="9525" marB="0" anchor="b">
                    <a:solidFill>
                      <a:srgbClr val="92D050"/>
                    </a:solidFill>
                  </a:tcPr>
                </a:tc>
              </a:tr>
              <a:tr h="180975">
                <a:tc>
                  <a:txBody>
                    <a:bodyPr/>
                    <a:lstStyle/>
                    <a:p>
                      <a:pPr algn="l" fontAlgn="b"/>
                      <a:r>
                        <a:rPr lang="fr-CH" sz="1100" u="none" strike="noStrike">
                          <a:effectLst/>
                        </a:rPr>
                        <a:t>FM - Fond Mondiale en regard du "cash" apporté par le club apporte</a:t>
                      </a:r>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r-CH" sz="1100" u="none" strike="noStrike">
                          <a:effectLst/>
                        </a:rPr>
                        <a:t>50%</a:t>
                      </a:r>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fr-CH" sz="1100" u="none" strike="noStrike" dirty="0">
                          <a:effectLst/>
                        </a:rPr>
                        <a:t>               10 000     </a:t>
                      </a:r>
                      <a:endParaRPr lang="fr-CH" sz="1100" b="0" i="0" u="none" strike="noStrike" dirty="0">
                        <a:solidFill>
                          <a:srgbClr val="000000"/>
                        </a:solidFill>
                        <a:effectLst/>
                        <a:latin typeface="Arial" panose="020B0604020202020204" pitchFamily="34" charset="0"/>
                      </a:endParaRPr>
                    </a:p>
                  </a:txBody>
                  <a:tcPr marL="9525" marR="9525" marT="9525" marB="0" anchor="b"/>
                </a:tc>
              </a:tr>
              <a:tr h="180975">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dirty="0">
                        <a:solidFill>
                          <a:srgbClr val="000000"/>
                        </a:solidFill>
                        <a:effectLst/>
                        <a:latin typeface="Arial" panose="020B0604020202020204" pitchFamily="34" charset="0"/>
                      </a:endParaRPr>
                    </a:p>
                  </a:txBody>
                  <a:tcPr marL="9525" marR="9525" marT="9525" marB="0" anchor="b"/>
                </a:tc>
              </a:tr>
              <a:tr h="361950">
                <a:tc>
                  <a:txBody>
                    <a:bodyPr/>
                    <a:lstStyle/>
                    <a:p>
                      <a:pPr algn="l" fontAlgn="b"/>
                      <a:r>
                        <a:rPr lang="fr-CH" sz="1100" u="none" strike="noStrike">
                          <a:effectLst/>
                        </a:rPr>
                        <a:t>FSD - Fond Spécifique du District  apporte min que les apport du club</a:t>
                      </a:r>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fr-CH" sz="1100" u="none" strike="noStrike" dirty="0">
                          <a:effectLst/>
                        </a:rPr>
                        <a:t>               25 000     </a:t>
                      </a:r>
                      <a:endParaRPr lang="fr-CH" sz="1100" b="0" i="0" u="none" strike="noStrike" dirty="0">
                        <a:solidFill>
                          <a:srgbClr val="000000"/>
                        </a:solidFill>
                        <a:effectLst/>
                        <a:latin typeface="Arial" panose="020B0604020202020204" pitchFamily="34" charset="0"/>
                      </a:endParaRPr>
                    </a:p>
                  </a:txBody>
                  <a:tcPr marL="9525" marR="9525" marT="9525" marB="0" anchor="b"/>
                </a:tc>
              </a:tr>
              <a:tr h="180975">
                <a:tc>
                  <a:txBody>
                    <a:bodyPr/>
                    <a:lstStyle/>
                    <a:p>
                      <a:pPr algn="l" fontAlgn="b"/>
                      <a:r>
                        <a:rPr lang="fr-CH" sz="1100" u="none" strike="noStrike">
                          <a:effectLst/>
                        </a:rPr>
                        <a:t>FM - Fond Mondiale "match" la même somme que les apports du FSD</a:t>
                      </a:r>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fr-CH" sz="1100" u="none" strike="noStrike">
                          <a:effectLst/>
                        </a:rPr>
                        <a:t>               25 000     </a:t>
                      </a:r>
                      <a:endParaRPr lang="fr-CH" sz="1100" b="0" i="0" u="none" strike="noStrike">
                        <a:solidFill>
                          <a:srgbClr val="000000"/>
                        </a:solidFill>
                        <a:effectLst/>
                        <a:latin typeface="Arial" panose="020B0604020202020204" pitchFamily="34" charset="0"/>
                      </a:endParaRPr>
                    </a:p>
                  </a:txBody>
                  <a:tcPr marL="9525" marR="9525" marT="9525" marB="0" anchor="b"/>
                </a:tc>
              </a:tr>
              <a:tr h="180975">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r>
              <a:tr h="190500">
                <a:tc>
                  <a:txBody>
                    <a:bodyPr/>
                    <a:lstStyle/>
                    <a:p>
                      <a:pPr algn="l" fontAlgn="b"/>
                      <a:r>
                        <a:rPr lang="fr-CH" sz="1100" u="none" strike="noStrike">
                          <a:effectLst/>
                        </a:rPr>
                        <a:t>Total Balance</a:t>
                      </a:r>
                      <a:endParaRPr lang="fr-CH" sz="11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1"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fr-CH" sz="1100" u="none" strike="noStrike">
                          <a:effectLst/>
                        </a:rPr>
                        <a:t>               80 000     </a:t>
                      </a:r>
                      <a:endParaRPr lang="fr-CH" sz="1100" b="1" i="0" u="none" strike="noStrike">
                        <a:solidFill>
                          <a:srgbClr val="000000"/>
                        </a:solidFill>
                        <a:effectLst/>
                        <a:latin typeface="Arial" panose="020B0604020202020204" pitchFamily="34" charset="0"/>
                      </a:endParaRPr>
                    </a:p>
                  </a:txBody>
                  <a:tcPr marL="9525" marR="9525" marT="9525" marB="0" anchor="b"/>
                </a:tc>
              </a:tr>
              <a:tr h="180975">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endParaRPr lang="fr-CH" sz="1100" b="0" i="0" u="none" strike="noStrike">
                        <a:solidFill>
                          <a:srgbClr val="000000"/>
                        </a:solidFill>
                        <a:effectLst/>
                        <a:latin typeface="Arial" panose="020B0604020202020204" pitchFamily="34" charset="0"/>
                      </a:endParaRPr>
                    </a:p>
                  </a:txBody>
                  <a:tcPr marL="9525" marR="9525" marT="9525" marB="0" anchor="b"/>
                </a:tc>
              </a:tr>
              <a:tr h="190500">
                <a:tc>
                  <a:txBody>
                    <a:bodyPr/>
                    <a:lstStyle/>
                    <a:p>
                      <a:pPr algn="l" fontAlgn="b"/>
                      <a:r>
                        <a:rPr lang="fr-CH" sz="1100" u="none" strike="noStrike">
                          <a:effectLst/>
                        </a:rPr>
                        <a:t>Apport "Fondation"</a:t>
                      </a:r>
                      <a:endParaRPr lang="fr-CH" sz="1100" b="1" i="0" u="none" strike="noStrike">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l" fontAlgn="b"/>
                      <a:r>
                        <a:rPr lang="fr-CH" sz="1100" u="none" strike="noStrike">
                          <a:effectLst/>
                        </a:rPr>
                        <a:t> </a:t>
                      </a:r>
                      <a:endParaRPr lang="fr-CH" sz="1100" b="1" i="0" u="none" strike="noStrike">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l" fontAlgn="b"/>
                      <a:r>
                        <a:rPr lang="fr-CH" sz="1100" u="none" strike="noStrike" dirty="0">
                          <a:effectLst/>
                        </a:rPr>
                        <a:t>               60 000     </a:t>
                      </a:r>
                      <a:endParaRPr lang="fr-CH" sz="11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r>
            </a:tbl>
          </a:graphicData>
        </a:graphic>
      </p:graphicFrame>
      <p:sp>
        <p:nvSpPr>
          <p:cNvPr id="10" name="ZoneTexte 2"/>
          <p:cNvSpPr txBox="1">
            <a:spLocks noChangeArrowheads="1"/>
          </p:cNvSpPr>
          <p:nvPr/>
        </p:nvSpPr>
        <p:spPr bwMode="auto">
          <a:xfrm>
            <a:off x="9235077" y="5029200"/>
            <a:ext cx="2971800" cy="369332"/>
          </a:xfrm>
          <a:prstGeom prst="rect">
            <a:avLst/>
          </a:prstGeom>
          <a:noFill/>
          <a:ln w="9525">
            <a:noFill/>
            <a:miter lim="800000"/>
            <a:headEnd/>
            <a:tailEnd/>
          </a:ln>
        </p:spPr>
        <p:txBody>
          <a:bodyPr wrap="square">
            <a:spAutoFit/>
          </a:bodyPr>
          <a:lstStyle/>
          <a:p>
            <a:r>
              <a:rPr lang="fr-CH" sz="1800" b="1" dirty="0" smtClean="0">
                <a:latin typeface="Calibri" pitchFamily="34" charset="0"/>
              </a:rPr>
              <a:t>https</a:t>
            </a:r>
            <a:r>
              <a:rPr lang="fr-CH" sz="1800" b="1" dirty="0">
                <a:latin typeface="Calibri" pitchFamily="34" charset="0"/>
              </a:rPr>
              <a:t>://my.rotary.org/fr</a:t>
            </a:r>
          </a:p>
        </p:txBody>
      </p:sp>
    </p:spTree>
    <p:extLst>
      <p:ext uri="{BB962C8B-B14F-4D97-AF65-F5344CB8AC3E}">
        <p14:creationId xmlns:p14="http://schemas.microsoft.com/office/powerpoint/2010/main" val="872611610"/>
      </p:ext>
    </p:extLst>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defRPr/>
            </a:pPr>
            <a:r>
              <a:rPr lang="fr-FR" altLang="fr-FR" sz="40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Memorandum</a:t>
            </a: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 of </a:t>
            </a:r>
            <a:r>
              <a:rPr lang="fr-FR" altLang="fr-FR" sz="40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Understanding</a:t>
            </a: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 - MOU</a:t>
            </a:r>
            <a:endParaRPr lang="fr-FR" altLang="fr-FR" sz="4000" dirty="0" smtClean="0">
              <a:solidFill>
                <a:schemeClr val="bg1"/>
              </a:solidFill>
              <a:latin typeface="Corbel" panose="020B0503020204020204" pitchFamily="34" charset="0"/>
              <a:cs typeface="ＭＳ Ｐゴシック" charset="0"/>
            </a:endParaRPr>
          </a:p>
        </p:txBody>
      </p:sp>
      <p:sp>
        <p:nvSpPr>
          <p:cNvPr id="57348" name="Espace réservé du contenu 1"/>
          <p:cNvSpPr>
            <a:spLocks noGrp="1"/>
          </p:cNvSpPr>
          <p:nvPr>
            <p:ph idx="1"/>
          </p:nvPr>
        </p:nvSpPr>
        <p:spPr>
          <a:xfrm>
            <a:off x="304800" y="1447800"/>
            <a:ext cx="11658600" cy="2819400"/>
          </a:xfrm>
        </p:spPr>
        <p:txBody>
          <a:bodyPr/>
          <a:lstStyle/>
          <a:p>
            <a:pPr marL="0" indent="0">
              <a:buFont typeface="Arial" pitchFamily="34" charset="0"/>
              <a:buNone/>
            </a:pPr>
            <a:r>
              <a:rPr lang="fr-CH" sz="1800" b="1" smtClean="0"/>
              <a:t>Modalités de la certification (chaque année)  </a:t>
            </a:r>
          </a:p>
          <a:p>
            <a:pPr marL="0" indent="0">
              <a:buFont typeface="Arial" pitchFamily="34" charset="0"/>
              <a:buNone/>
            </a:pPr>
            <a:r>
              <a:rPr lang="fr-CH" sz="1800" smtClean="0"/>
              <a:t>Afin de prétendre à des subventions (DG, GG), le club doit s</a:t>
            </a:r>
            <a:r>
              <a:rPr lang="fr-CH" altLang="fr-FR" sz="1800" smtClean="0"/>
              <a:t>’</a:t>
            </a:r>
            <a:r>
              <a:rPr lang="fr-CH" sz="1800" smtClean="0"/>
              <a:t>engager à respecter les critères de gestion, notamment financière, décrits dans le protocole d</a:t>
            </a:r>
            <a:r>
              <a:rPr lang="fr-CH" altLang="fr-FR" sz="1800" smtClean="0"/>
              <a:t>’</a:t>
            </a:r>
            <a:r>
              <a:rPr lang="fr-CH" sz="1800" smtClean="0"/>
              <a:t>accord fourni par la Fondation Rotary (TRF). Le club s</a:t>
            </a:r>
            <a:r>
              <a:rPr lang="fr-CH" altLang="fr-FR" sz="1800" smtClean="0"/>
              <a:t>’</a:t>
            </a:r>
            <a:r>
              <a:rPr lang="fr-CH" sz="1800" smtClean="0"/>
              <a:t>engage également à envoyer un de ses membres au séminaire annuel de gestion des subventions organisé par le district.</a:t>
            </a:r>
          </a:p>
          <a:p>
            <a:pPr marL="0" indent="0">
              <a:buFont typeface="Arial" pitchFamily="34" charset="0"/>
              <a:buNone/>
            </a:pPr>
            <a:endParaRPr lang="de-DE" sz="1000" b="1" smtClean="0"/>
          </a:p>
          <a:p>
            <a:pPr marL="0" indent="0">
              <a:buFont typeface="Arial" pitchFamily="34" charset="0"/>
              <a:buNone/>
            </a:pPr>
            <a:r>
              <a:rPr lang="de-DE" sz="1800" b="1" smtClean="0"/>
              <a:t>Clubqualifizierung (jedes Jahr)</a:t>
            </a:r>
          </a:p>
          <a:p>
            <a:pPr marL="0" indent="0">
              <a:buFont typeface="Arial" pitchFamily="34" charset="0"/>
              <a:buNone/>
            </a:pPr>
            <a:r>
              <a:rPr lang="fr-CH" sz="1800" smtClean="0"/>
              <a:t>Vor Beantragung von Rotary Foundation (DG, GG), muss ein Club zuvor den Finanz- und Stewardship-Anforderungen in dieser Absichtserklärung (MOU) zustimmen und mindestens ein Clubmitglied pro Jahr zum Grant Management-Seminar des Distrikts entsenden.</a:t>
            </a:r>
          </a:p>
        </p:txBody>
      </p:sp>
      <p:sp>
        <p:nvSpPr>
          <p:cNvPr id="57349"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57350"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sp>
        <p:nvSpPr>
          <p:cNvPr id="57351" name="Rectangle 1"/>
          <p:cNvSpPr>
            <a:spLocks noChangeArrowheads="1"/>
          </p:cNvSpPr>
          <p:nvPr/>
        </p:nvSpPr>
        <p:spPr bwMode="auto">
          <a:xfrm>
            <a:off x="1028700" y="4430713"/>
            <a:ext cx="5410200" cy="922337"/>
          </a:xfrm>
          <a:prstGeom prst="rect">
            <a:avLst/>
          </a:prstGeom>
          <a:noFill/>
          <a:ln w="9525">
            <a:noFill/>
            <a:miter lim="800000"/>
            <a:headEnd/>
            <a:tailEnd/>
          </a:ln>
        </p:spPr>
        <p:txBody>
          <a:bodyPr>
            <a:spAutoFit/>
          </a:bodyPr>
          <a:lstStyle/>
          <a:p>
            <a:pPr algn="just"/>
            <a:r>
              <a:rPr lang="fr-CH" sz="900"/>
              <a:t>Au nom du Rotary club de _____________, nous, soussignés, certifions que le club adhère aux conditions présentées dans ce protocole d'accord pour l</a:t>
            </a:r>
            <a:r>
              <a:rPr lang="fr-CH" altLang="fr-FR" sz="900"/>
              <a:t>’</a:t>
            </a:r>
            <a:r>
              <a:rPr lang="fr-CH" sz="900"/>
              <a:t>année _____________ et notifiera le district ______ du Rotary International de tous changements ou révisions modifiant les directives et procédures concernant ces conditions. </a:t>
            </a:r>
          </a:p>
          <a:p>
            <a:endParaRPr lang="fr-CH" sz="900"/>
          </a:p>
          <a:p>
            <a:r>
              <a:rPr lang="fr-CH" sz="900" b="1"/>
              <a:t>Signé par : Président du Club / Président élu du club</a:t>
            </a:r>
          </a:p>
        </p:txBody>
      </p:sp>
      <p:sp>
        <p:nvSpPr>
          <p:cNvPr id="57352" name="Rectangle 8"/>
          <p:cNvSpPr>
            <a:spLocks noChangeArrowheads="1"/>
          </p:cNvSpPr>
          <p:nvPr/>
        </p:nvSpPr>
        <p:spPr bwMode="auto">
          <a:xfrm>
            <a:off x="6553200" y="4430713"/>
            <a:ext cx="5410200" cy="922337"/>
          </a:xfrm>
          <a:prstGeom prst="rect">
            <a:avLst/>
          </a:prstGeom>
          <a:noFill/>
          <a:ln w="9525">
            <a:noFill/>
            <a:miter lim="800000"/>
            <a:headEnd/>
            <a:tailEnd/>
          </a:ln>
        </p:spPr>
        <p:txBody>
          <a:bodyPr>
            <a:spAutoFit/>
          </a:bodyPr>
          <a:lstStyle/>
          <a:p>
            <a:pPr algn="just"/>
            <a:r>
              <a:rPr lang="de-DE" sz="900"/>
              <a:t>Wir, die Verantwortlichen für die Verwaltung von Grant-Aktivitäten des Rotary Clubs _____________, bestätigen, dass der Club die in dieser Absichtserklärung aufgeführten Vorgaben einhält und Rotary International Distrikt  ______ umgehend über jegliche Änderungen oder Neuregelungen der ClubGeschäftsordnung informiert, die im Zusammenhang mit den hier aufgeführten Vorgaben stehen. </a:t>
            </a:r>
          </a:p>
          <a:p>
            <a:pPr algn="just"/>
            <a:r>
              <a:rPr lang="de-DE" sz="900"/>
              <a:t> </a:t>
            </a:r>
          </a:p>
          <a:p>
            <a:pPr algn="just"/>
            <a:r>
              <a:rPr lang="de-DE" sz="900" b="1"/>
              <a:t>Unterschrift : Clubpräsident / Clubpräsident elect </a:t>
            </a:r>
            <a:endParaRPr lang="fr-CH" sz="900" b="1"/>
          </a:p>
        </p:txBody>
      </p:sp>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r>
              <a:rPr lang="fr-FR" sz="4000" smtClean="0">
                <a:solidFill>
                  <a:schemeClr val="bg1"/>
                </a:solidFill>
                <a:effectLst>
                  <a:outerShdw blurRad="38100" dist="38100" dir="2700000" algn="tl">
                    <a:srgbClr val="000000"/>
                  </a:outerShdw>
                </a:effectLst>
                <a:latin typeface="Corbel" pitchFamily="34" charset="0"/>
              </a:rPr>
              <a:t>Pour d</a:t>
            </a:r>
            <a:r>
              <a:rPr lang="fr-FR" altLang="fr-FR" sz="4000" smtClean="0">
                <a:solidFill>
                  <a:schemeClr val="bg1"/>
                </a:solidFill>
                <a:effectLst>
                  <a:outerShdw blurRad="38100" dist="38100" dir="2700000" algn="tl">
                    <a:srgbClr val="000000"/>
                  </a:outerShdw>
                </a:effectLst>
                <a:latin typeface="Corbel" pitchFamily="34" charset="0"/>
              </a:rPr>
              <a:t>’</a:t>
            </a:r>
            <a:r>
              <a:rPr lang="fr-FR" sz="4000" smtClean="0">
                <a:solidFill>
                  <a:schemeClr val="bg1"/>
                </a:solidFill>
                <a:effectLst>
                  <a:outerShdw blurRad="38100" dist="38100" dir="2700000" algn="tl">
                    <a:srgbClr val="000000"/>
                  </a:outerShdw>
                </a:effectLst>
                <a:latin typeface="Corbel" pitchFamily="34" charset="0"/>
              </a:rPr>
              <a:t>autres informations </a:t>
            </a:r>
            <a:br>
              <a:rPr lang="fr-FR" sz="4000" smtClean="0">
                <a:solidFill>
                  <a:schemeClr val="bg1"/>
                </a:solidFill>
                <a:effectLst>
                  <a:outerShdw blurRad="38100" dist="38100" dir="2700000" algn="tl">
                    <a:srgbClr val="000000"/>
                  </a:outerShdw>
                </a:effectLst>
                <a:latin typeface="Corbel" pitchFamily="34" charset="0"/>
              </a:rPr>
            </a:br>
            <a:r>
              <a:rPr lang="fr-FR" sz="4000" smtClean="0">
                <a:solidFill>
                  <a:schemeClr val="bg1"/>
                </a:solidFill>
                <a:effectLst>
                  <a:outerShdw blurRad="38100" dist="38100" dir="2700000" algn="tl">
                    <a:srgbClr val="000000"/>
                  </a:outerShdw>
                </a:effectLst>
                <a:latin typeface="Corbel" pitchFamily="34" charset="0"/>
              </a:rPr>
              <a:t>Für andere Auskunft </a:t>
            </a:r>
            <a:endParaRPr lang="fr-FR" sz="4000" smtClean="0">
              <a:solidFill>
                <a:schemeClr val="bg1"/>
              </a:solidFill>
              <a:latin typeface="Corbel" pitchFamily="34" charset="0"/>
            </a:endParaRPr>
          </a:p>
        </p:txBody>
      </p:sp>
      <p:sp>
        <p:nvSpPr>
          <p:cNvPr id="59396" name="Espace réservé du contenu 1"/>
          <p:cNvSpPr>
            <a:spLocks noGrp="1"/>
          </p:cNvSpPr>
          <p:nvPr>
            <p:ph idx="1"/>
          </p:nvPr>
        </p:nvSpPr>
        <p:spPr>
          <a:xfrm>
            <a:off x="304800" y="1447800"/>
            <a:ext cx="11582400" cy="4319588"/>
          </a:xfrm>
        </p:spPr>
        <p:txBody>
          <a:bodyPr/>
          <a:lstStyle/>
          <a:p>
            <a:pPr marL="0" indent="0">
              <a:buFont typeface="Arial" pitchFamily="34" charset="0"/>
              <a:buNone/>
            </a:pPr>
            <a:r>
              <a:rPr lang="fr-CH" sz="1800" dirty="0" smtClean="0">
                <a:hlinkClick r:id="rId3"/>
              </a:rPr>
              <a:t>www.rotary.org</a:t>
            </a:r>
            <a:r>
              <a:rPr lang="fr-CH" sz="1800" dirty="0" smtClean="0"/>
              <a:t>   Mon Rotary / </a:t>
            </a:r>
            <a:r>
              <a:rPr lang="fr-CH" sz="1800" dirty="0" err="1" smtClean="0"/>
              <a:t>My</a:t>
            </a:r>
            <a:r>
              <a:rPr lang="fr-CH" sz="1800" dirty="0" smtClean="0"/>
              <a:t> Rotary</a:t>
            </a:r>
          </a:p>
          <a:p>
            <a:pPr marL="0" indent="0">
              <a:buFontTx/>
              <a:buChar char="-"/>
            </a:pPr>
            <a:endParaRPr lang="fr-CH" sz="1600" dirty="0" smtClean="0"/>
          </a:p>
          <a:p>
            <a:pPr marL="0" indent="0">
              <a:buFontTx/>
              <a:buChar char="-"/>
            </a:pPr>
            <a:r>
              <a:rPr lang="fr-CH" sz="1600" dirty="0" smtClean="0"/>
              <a:t>Fondation rotary : Récapitulatif des programmes   /   Die Rotary Foundation : </a:t>
            </a:r>
            <a:r>
              <a:rPr lang="fr-CH" sz="1600" dirty="0" err="1" smtClean="0"/>
              <a:t>Kurzinformationen</a:t>
            </a:r>
            <a:endParaRPr lang="fr-CH" sz="1600" dirty="0" smtClean="0"/>
          </a:p>
          <a:p>
            <a:pPr marL="0" indent="0">
              <a:buFont typeface="Arial" pitchFamily="34" charset="0"/>
              <a:buNone/>
            </a:pPr>
            <a:r>
              <a:rPr lang="fr-CH" sz="1000" dirty="0" smtClean="0"/>
              <a:t> </a:t>
            </a:r>
          </a:p>
          <a:p>
            <a:pPr marL="0" indent="0">
              <a:buFontTx/>
              <a:buChar char="-"/>
            </a:pPr>
            <a:r>
              <a:rPr lang="fr-CH" sz="1600" dirty="0" smtClean="0"/>
              <a:t>Subventions de district   /   Districts Grants          (DG)</a:t>
            </a:r>
          </a:p>
          <a:p>
            <a:pPr marL="0" indent="0">
              <a:buFont typeface="Arial" pitchFamily="34" charset="0"/>
              <a:buNone/>
            </a:pPr>
            <a:r>
              <a:rPr lang="fr-CH" sz="1000" dirty="0" smtClean="0"/>
              <a:t> </a:t>
            </a:r>
          </a:p>
          <a:p>
            <a:pPr marL="0" indent="0">
              <a:buFontTx/>
              <a:buChar char="-"/>
            </a:pPr>
            <a:r>
              <a:rPr lang="fr-CH" sz="1600" dirty="0" smtClean="0"/>
              <a:t>Je donne   /   </a:t>
            </a:r>
            <a:r>
              <a:rPr lang="fr-CH" sz="1600" dirty="0" err="1" smtClean="0"/>
              <a:t>Spenden</a:t>
            </a:r>
            <a:endParaRPr lang="fr-CH" sz="1600" dirty="0" smtClean="0"/>
          </a:p>
          <a:p>
            <a:pPr marL="0" indent="0">
              <a:buFont typeface="Arial" pitchFamily="34" charset="0"/>
              <a:buNone/>
            </a:pPr>
            <a:r>
              <a:rPr lang="fr-CH" sz="1000" dirty="0" smtClean="0"/>
              <a:t> </a:t>
            </a:r>
          </a:p>
          <a:p>
            <a:pPr marL="0" indent="0">
              <a:buFontTx/>
              <a:buChar char="-"/>
            </a:pPr>
            <a:r>
              <a:rPr lang="fr-CH" sz="1600" dirty="0" smtClean="0"/>
              <a:t>Fonds annuelle et SHARE   /   </a:t>
            </a:r>
            <a:r>
              <a:rPr lang="fr-CH" sz="1600" dirty="0" err="1" smtClean="0"/>
              <a:t>Jahresfonds</a:t>
            </a:r>
            <a:r>
              <a:rPr lang="fr-CH" sz="1600" dirty="0" smtClean="0"/>
              <a:t> un SHARE</a:t>
            </a:r>
          </a:p>
          <a:p>
            <a:pPr marL="0" indent="0">
              <a:buFont typeface="Arial" pitchFamily="34" charset="0"/>
              <a:buNone/>
            </a:pPr>
            <a:r>
              <a:rPr lang="fr-CH" sz="1000" dirty="0" smtClean="0"/>
              <a:t> </a:t>
            </a:r>
          </a:p>
          <a:p>
            <a:pPr marL="0" indent="0">
              <a:buFontTx/>
              <a:buChar char="-"/>
            </a:pPr>
            <a:r>
              <a:rPr lang="fr-CH" sz="1600" dirty="0" err="1" smtClean="0"/>
              <a:t>Memorandum</a:t>
            </a:r>
            <a:r>
              <a:rPr lang="fr-CH" sz="1600" dirty="0" smtClean="0"/>
              <a:t> of </a:t>
            </a:r>
            <a:r>
              <a:rPr lang="fr-CH" sz="1600" dirty="0" err="1" smtClean="0"/>
              <a:t>Understanding</a:t>
            </a:r>
            <a:r>
              <a:rPr lang="fr-CH" sz="1600" dirty="0" smtClean="0"/>
              <a:t> (MOU) Formulaire   /   </a:t>
            </a:r>
            <a:r>
              <a:rPr lang="fr-CH" sz="1600" dirty="0" err="1" smtClean="0"/>
              <a:t>Formular</a:t>
            </a:r>
            <a:r>
              <a:rPr lang="fr-CH" sz="1600" dirty="0" smtClean="0"/>
              <a:t> – Application du protocole d</a:t>
            </a:r>
            <a:r>
              <a:rPr lang="fr-CH" altLang="fr-FR" sz="1600" dirty="0" smtClean="0"/>
              <a:t>’</a:t>
            </a:r>
            <a:r>
              <a:rPr lang="fr-CH" sz="1600" dirty="0" smtClean="0"/>
              <a:t>accord du club / Club </a:t>
            </a:r>
            <a:r>
              <a:rPr lang="fr-CH" sz="1600" dirty="0" err="1" smtClean="0"/>
              <a:t>Resources</a:t>
            </a:r>
            <a:endParaRPr lang="fr-CH" sz="1600" dirty="0" smtClean="0"/>
          </a:p>
          <a:p>
            <a:pPr marL="0" indent="0">
              <a:buFont typeface="Arial" pitchFamily="34" charset="0"/>
              <a:buNone/>
            </a:pPr>
            <a:r>
              <a:rPr lang="fr-CH" sz="1000" dirty="0" smtClean="0"/>
              <a:t> </a:t>
            </a:r>
          </a:p>
          <a:p>
            <a:pPr marL="0" indent="0">
              <a:buFontTx/>
              <a:buChar char="-"/>
            </a:pPr>
            <a:r>
              <a:rPr lang="fr-CH" sz="1600" dirty="0" smtClean="0"/>
              <a:t>Formulaire : Demande de subvention «District Grant» 2017-2018   /   </a:t>
            </a:r>
            <a:r>
              <a:rPr lang="fr-CH" sz="1600" dirty="0" err="1" smtClean="0"/>
              <a:t>Formular</a:t>
            </a:r>
            <a:r>
              <a:rPr lang="fr-CH" sz="1600" dirty="0" smtClean="0"/>
              <a:t> : </a:t>
            </a:r>
            <a:r>
              <a:rPr lang="fr-CH" sz="1600" dirty="0" err="1" smtClean="0"/>
              <a:t>Antrag</a:t>
            </a:r>
            <a:r>
              <a:rPr lang="fr-CH" sz="1600" dirty="0" smtClean="0"/>
              <a:t> «District Grants» 2017-2018</a:t>
            </a:r>
          </a:p>
          <a:p>
            <a:pPr marL="0" indent="0">
              <a:buFontTx/>
              <a:buChar char="-"/>
            </a:pPr>
            <a:endParaRPr lang="fr-CH" sz="1800" dirty="0" smtClean="0"/>
          </a:p>
          <a:p>
            <a:pPr marL="0" indent="0">
              <a:buFontTx/>
              <a:buChar char="-"/>
            </a:pPr>
            <a:endParaRPr lang="fr-CH" sz="1800" dirty="0" smtClean="0"/>
          </a:p>
          <a:p>
            <a:pPr marL="0" indent="0">
              <a:buFont typeface="Arial" pitchFamily="34" charset="0"/>
              <a:buNone/>
            </a:pPr>
            <a:endParaRPr lang="fr-CH" sz="1800" dirty="0" smtClean="0"/>
          </a:p>
          <a:p>
            <a:pPr marL="0" indent="0">
              <a:buFont typeface="Arial" pitchFamily="34" charset="0"/>
              <a:buNone/>
            </a:pPr>
            <a:endParaRPr lang="fr-CH" sz="1800" dirty="0" smtClean="0"/>
          </a:p>
        </p:txBody>
      </p:sp>
      <p:sp>
        <p:nvSpPr>
          <p:cNvPr id="59397"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4"/>
              </a:rPr>
              <a:t>georges.locher@locher-energie.ch</a:t>
            </a:r>
            <a:endParaRPr lang="fr-CH" sz="1100">
              <a:cs typeface="Arial" pitchFamily="34" charset="0"/>
            </a:endParaRPr>
          </a:p>
        </p:txBody>
      </p:sp>
      <p:pic>
        <p:nvPicPr>
          <p:cNvPr id="59398" name="Image_x0020_2" descr="cid:image001.jpg@01D22214.6AE357A0"/>
          <p:cNvPicPr>
            <a:picLocks noChangeAspect="1" noChangeArrowheads="1"/>
          </p:cNvPicPr>
          <p:nvPr/>
        </p:nvPicPr>
        <p:blipFill>
          <a:blip r:embed="rId5" r:link="rId6"/>
          <a:srcRect/>
          <a:stretch>
            <a:fillRect/>
          </a:stretch>
        </p:blipFill>
        <p:spPr bwMode="auto">
          <a:xfrm>
            <a:off x="10439400" y="6016625"/>
            <a:ext cx="992188" cy="2190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defRPr/>
            </a:pPr>
            <a:r>
              <a:rPr lang="fr-FR" altLang="fr-FR" sz="48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Conclusion  /  Am </a:t>
            </a:r>
            <a:r>
              <a:rPr lang="fr-FR" altLang="fr-FR" sz="48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Schluss</a:t>
            </a:r>
            <a:endParaRPr lang="fr-FR" altLang="fr-FR" sz="4800" dirty="0" smtClean="0">
              <a:solidFill>
                <a:schemeClr val="bg1"/>
              </a:solidFill>
              <a:latin typeface="Corbel" panose="020B0503020204020204" pitchFamily="34" charset="0"/>
              <a:cs typeface="ＭＳ Ｐゴシック" charset="0"/>
            </a:endParaRPr>
          </a:p>
        </p:txBody>
      </p:sp>
      <p:sp>
        <p:nvSpPr>
          <p:cNvPr id="14" name="TextBox 16"/>
          <p:cNvSpPr txBox="1">
            <a:spLocks noChangeArrowheads="1"/>
          </p:cNvSpPr>
          <p:nvPr/>
        </p:nvSpPr>
        <p:spPr bwMode="auto">
          <a:xfrm>
            <a:off x="8620125" y="3698875"/>
            <a:ext cx="1209675" cy="1939925"/>
          </a:xfrm>
          <a:prstGeom prst="rect">
            <a:avLst/>
          </a:prstGeom>
          <a:noFill/>
          <a:ln w="9525">
            <a:noFill/>
            <a:miter lim="800000"/>
            <a:headEnd/>
            <a:tailEnd/>
          </a:ln>
        </p:spPr>
        <p:txBody>
          <a:bodyPr>
            <a:spAutoFit/>
          </a:bodyPr>
          <a:lstStyle/>
          <a:p>
            <a:pPr eaLnBrk="1" hangingPunct="1"/>
            <a:r>
              <a:rPr lang="de-CH" sz="12000" b="1">
                <a:solidFill>
                  <a:srgbClr val="D91B5C"/>
                </a:solidFill>
                <a:latin typeface="Times New Roman" pitchFamily="18" charset="0"/>
                <a:ea typeface="MS PGothic" pitchFamily="34" charset="-128"/>
              </a:rPr>
              <a:t>!</a:t>
            </a:r>
            <a:endParaRPr lang="en-US" sz="12000" b="1">
              <a:solidFill>
                <a:srgbClr val="D91B5C"/>
              </a:solidFill>
              <a:latin typeface="Times New Roman" pitchFamily="18" charset="0"/>
              <a:ea typeface="MS PGothic" pitchFamily="34" charset="-128"/>
            </a:endParaRPr>
          </a:p>
        </p:txBody>
      </p:sp>
      <p:pic>
        <p:nvPicPr>
          <p:cNvPr id="15" name="Picture 2"/>
          <p:cNvPicPr>
            <a:picLocks noChangeAspect="1"/>
          </p:cNvPicPr>
          <p:nvPr/>
        </p:nvPicPr>
        <p:blipFill>
          <a:blip r:embed="rId3"/>
          <a:srcRect/>
          <a:stretch>
            <a:fillRect/>
          </a:stretch>
        </p:blipFill>
        <p:spPr bwMode="auto">
          <a:xfrm>
            <a:off x="4313238" y="3208338"/>
            <a:ext cx="3641725" cy="1371600"/>
          </a:xfrm>
          <a:prstGeom prst="rect">
            <a:avLst/>
          </a:prstGeom>
          <a:noFill/>
          <a:ln w="9525">
            <a:noFill/>
            <a:miter lim="800000"/>
            <a:headEnd/>
            <a:tailEnd/>
          </a:ln>
        </p:spPr>
      </p:pic>
      <p:sp>
        <p:nvSpPr>
          <p:cNvPr id="61447" name="ZoneTexte 1"/>
          <p:cNvSpPr txBox="1">
            <a:spLocks noChangeArrowheads="1"/>
          </p:cNvSpPr>
          <p:nvPr/>
        </p:nvSpPr>
        <p:spPr bwMode="auto">
          <a:xfrm>
            <a:off x="1905000" y="1524000"/>
            <a:ext cx="8458200" cy="1292225"/>
          </a:xfrm>
          <a:prstGeom prst="rect">
            <a:avLst/>
          </a:prstGeom>
          <a:noFill/>
          <a:ln w="9525">
            <a:noFill/>
            <a:miter lim="800000"/>
            <a:headEnd/>
            <a:tailEnd/>
          </a:ln>
        </p:spPr>
        <p:txBody>
          <a:bodyPr>
            <a:spAutoFit/>
          </a:bodyPr>
          <a:lstStyle/>
          <a:p>
            <a:pPr algn="ctr"/>
            <a:r>
              <a:rPr lang="fr-CH" sz="1800"/>
              <a:t>Un don / eine Gabe au «Fond annuel / DDF (SHARE)» de la Fondation du RI permet de contribuer au financement des actions des Clubs et de la Fondation</a:t>
            </a:r>
          </a:p>
          <a:p>
            <a:pPr algn="ctr"/>
            <a:endParaRPr lang="fr-CH" sz="1800"/>
          </a:p>
          <a:p>
            <a:pPr algn="ctr"/>
            <a:r>
              <a:rPr lang="fr-CH" b="1"/>
              <a:t>Soutenez notre / Unterstüzen Sie unsere</a:t>
            </a:r>
          </a:p>
        </p:txBody>
      </p:sp>
      <p:sp>
        <p:nvSpPr>
          <p:cNvPr id="61449" name="ZoneTexte 1"/>
          <p:cNvSpPr txBox="1">
            <a:spLocks noChangeArrowheads="1"/>
          </p:cNvSpPr>
          <p:nvPr/>
        </p:nvSpPr>
        <p:spPr bwMode="auto">
          <a:xfrm>
            <a:off x="3390900" y="4876800"/>
            <a:ext cx="5486400" cy="461963"/>
          </a:xfrm>
          <a:prstGeom prst="rect">
            <a:avLst/>
          </a:prstGeom>
          <a:noFill/>
          <a:ln w="9525">
            <a:noFill/>
            <a:miter lim="800000"/>
            <a:headEnd/>
            <a:tailEnd/>
          </a:ln>
        </p:spPr>
        <p:txBody>
          <a:bodyPr>
            <a:spAutoFit/>
          </a:bodyPr>
          <a:lstStyle/>
          <a:p>
            <a:pPr algn="ctr"/>
            <a:r>
              <a:rPr lang="fr-CH" b="1"/>
              <a:t>The Best Fondation in The World</a:t>
            </a:r>
          </a:p>
        </p:txBody>
      </p:sp>
      <p:pic>
        <p:nvPicPr>
          <p:cNvPr id="61450" name="Image 1"/>
          <p:cNvPicPr>
            <a:picLocks noChangeAspect="1"/>
          </p:cNvPicPr>
          <p:nvPr/>
        </p:nvPicPr>
        <p:blipFill>
          <a:blip r:embed="rId4"/>
          <a:srcRect/>
          <a:stretch>
            <a:fillRect/>
          </a:stretch>
        </p:blipFill>
        <p:spPr bwMode="auto">
          <a:xfrm>
            <a:off x="630238" y="3830638"/>
            <a:ext cx="996950" cy="958850"/>
          </a:xfrm>
          <a:prstGeom prst="rect">
            <a:avLst/>
          </a:prstGeom>
          <a:noFill/>
          <a:ln w="9525">
            <a:noFill/>
            <a:miter lim="800000"/>
            <a:headEnd/>
            <a:tailEnd/>
          </a:ln>
        </p:spPr>
      </p:pic>
      <p:sp>
        <p:nvSpPr>
          <p:cNvPr id="61451" name="ZoneTexte 2"/>
          <p:cNvSpPr txBox="1">
            <a:spLocks noChangeArrowheads="1"/>
          </p:cNvSpPr>
          <p:nvPr/>
        </p:nvSpPr>
        <p:spPr bwMode="auto">
          <a:xfrm>
            <a:off x="446088" y="3152775"/>
            <a:ext cx="1458912" cy="646113"/>
          </a:xfrm>
          <a:prstGeom prst="rect">
            <a:avLst/>
          </a:prstGeom>
          <a:noFill/>
          <a:ln w="9525">
            <a:noFill/>
            <a:miter lim="800000"/>
            <a:headEnd/>
            <a:tailEnd/>
          </a:ln>
        </p:spPr>
        <p:txBody>
          <a:bodyPr>
            <a:spAutoFit/>
          </a:bodyPr>
          <a:lstStyle/>
          <a:p>
            <a:r>
              <a:rPr lang="fr-CH" sz="1200" b="1" dirty="0"/>
              <a:t>A titre individuel, Intégrer le Cercle</a:t>
            </a:r>
          </a:p>
          <a:p>
            <a:r>
              <a:rPr lang="fr-CH" sz="1200" b="1" dirty="0"/>
              <a:t>Paul Harris (PHS) </a:t>
            </a:r>
          </a:p>
        </p:txBody>
      </p:sp>
      <p:sp>
        <p:nvSpPr>
          <p:cNvPr id="61452" name="ZoneTexte 12"/>
          <p:cNvSpPr txBox="1">
            <a:spLocks noChangeArrowheads="1"/>
          </p:cNvSpPr>
          <p:nvPr/>
        </p:nvSpPr>
        <p:spPr bwMode="auto">
          <a:xfrm>
            <a:off x="504825" y="4876800"/>
            <a:ext cx="1446213" cy="400110"/>
          </a:xfrm>
          <a:prstGeom prst="rect">
            <a:avLst/>
          </a:prstGeom>
          <a:noFill/>
          <a:ln w="9525">
            <a:noFill/>
            <a:miter lim="800000"/>
            <a:headEnd/>
            <a:tailEnd/>
          </a:ln>
        </p:spPr>
        <p:txBody>
          <a:bodyPr>
            <a:spAutoFit/>
          </a:bodyPr>
          <a:lstStyle/>
          <a:p>
            <a:r>
              <a:rPr lang="fr-CH" sz="1000" dirty="0"/>
              <a:t>   Avec un don de </a:t>
            </a:r>
          </a:p>
          <a:p>
            <a:r>
              <a:rPr lang="fr-CH" sz="1000" dirty="0"/>
              <a:t> </a:t>
            </a:r>
            <a:r>
              <a:rPr lang="fr-CH" sz="1000" dirty="0" smtClean="0"/>
              <a:t>$ 1</a:t>
            </a:r>
            <a:r>
              <a:rPr lang="fr-CH" altLang="fr-FR" sz="1000" dirty="0" smtClean="0"/>
              <a:t>’</a:t>
            </a:r>
            <a:r>
              <a:rPr lang="fr-CH" sz="1000" dirty="0" smtClean="0"/>
              <a:t>000 par année</a:t>
            </a:r>
            <a:endParaRPr lang="fr-CH" sz="1000" dirty="0"/>
          </a:p>
        </p:txBody>
      </p:sp>
      <p:pic>
        <p:nvPicPr>
          <p:cNvPr id="1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5979" y="4877707"/>
            <a:ext cx="466725" cy="62865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 descr="TRF_RG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4629" y="4949145"/>
            <a:ext cx="1339850" cy="50641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
          <p:cNvSpPr txBox="1">
            <a:spLocks noChangeArrowheads="1"/>
          </p:cNvSpPr>
          <p:nvPr/>
        </p:nvSpPr>
        <p:spPr bwMode="auto">
          <a:xfrm>
            <a:off x="9844889" y="5626894"/>
            <a:ext cx="2362200" cy="1231106"/>
          </a:xfrm>
          <a:prstGeom prst="rect">
            <a:avLst/>
          </a:prstGeom>
          <a:noFill/>
          <a:ln w="9525">
            <a:noFill/>
            <a:miter lim="800000"/>
            <a:headEnd/>
            <a:tailEnd/>
          </a:ln>
        </p:spPr>
        <p:txBody>
          <a:bodyPr>
            <a:spAutoFit/>
          </a:bodyPr>
          <a:lstStyle/>
          <a:p>
            <a:pPr lvl="0"/>
            <a:r>
              <a:rPr lang="fr-CH" altLang="fr-FR" sz="1100" i="1" dirty="0">
                <a:solidFill>
                  <a:srgbClr val="1F497D"/>
                </a:solidFill>
                <a:ea typeface="Times New Roman" panose="02020603050405020304" pitchFamily="18" charset="0"/>
                <a:cs typeface="Arial" panose="020B0604020202020204" pitchFamily="34" charset="0"/>
              </a:rPr>
              <a:t>Rot.</a:t>
            </a:r>
            <a:r>
              <a:rPr lang="fr-CH" altLang="fr-FR" sz="1100" dirty="0">
                <a:solidFill>
                  <a:srgbClr val="1F497D"/>
                </a:solidFill>
                <a:ea typeface="Times New Roman" panose="02020603050405020304" pitchFamily="18" charset="0"/>
                <a:cs typeface="Arial" panose="020B0604020202020204" pitchFamily="34" charset="0"/>
              </a:rPr>
              <a:t> </a:t>
            </a:r>
            <a:r>
              <a:rPr lang="fr-CH" altLang="fr-FR" sz="1100" b="1" dirty="0">
                <a:solidFill>
                  <a:srgbClr val="1F497D"/>
                </a:solidFill>
                <a:ea typeface="Times New Roman" panose="02020603050405020304" pitchFamily="18" charset="0"/>
                <a:cs typeface="Arial" panose="020B0604020202020204" pitchFamily="34" charset="0"/>
              </a:rPr>
              <a:t>Georges Locher</a:t>
            </a:r>
            <a:r>
              <a:rPr lang="fr-CH" altLang="fr-FR" sz="1100" dirty="0">
                <a:solidFill>
                  <a:srgbClr val="1F497D"/>
                </a:solidFill>
                <a:ea typeface="Times New Roman" panose="02020603050405020304" pitchFamily="18" charset="0"/>
                <a:cs typeface="Arial" panose="020B0604020202020204" pitchFamily="34" charset="0"/>
              </a:rPr>
              <a:t> RC Jorat</a:t>
            </a:r>
            <a:endParaRPr lang="fr-CH" altLang="fr-FR" sz="800" dirty="0"/>
          </a:p>
          <a:p>
            <a:pPr lvl="0"/>
            <a:r>
              <a:rPr lang="fr-CH" altLang="fr-FR" sz="1000" b="1" i="1" dirty="0">
                <a:solidFill>
                  <a:srgbClr val="1F497D"/>
                </a:solidFill>
                <a:ea typeface="Times New Roman" panose="02020603050405020304" pitchFamily="18" charset="0"/>
                <a:cs typeface="Arial" panose="020B0604020202020204" pitchFamily="34" charset="0"/>
              </a:rPr>
              <a:t>Pr</a:t>
            </a:r>
            <a:r>
              <a:rPr lang="fr-CH" altLang="fr-FR" sz="1000" b="1" i="1" dirty="0">
                <a:solidFill>
                  <a:srgbClr val="1F497D"/>
                </a:solidFill>
                <a:latin typeface="Calibri" panose="020F0502020204030204" pitchFamily="34" charset="0"/>
                <a:ea typeface="Times New Roman" panose="02020603050405020304" pitchFamily="18" charset="0"/>
                <a:cs typeface="Arial" panose="020B0604020202020204" pitchFamily="34" charset="0"/>
              </a:rPr>
              <a:t>é</a:t>
            </a:r>
            <a:r>
              <a:rPr lang="fr-CH" altLang="fr-FR" sz="1000" b="1" i="1" dirty="0">
                <a:solidFill>
                  <a:srgbClr val="1F497D"/>
                </a:solidFill>
                <a:ea typeface="Times New Roman" panose="02020603050405020304" pitchFamily="18" charset="0"/>
                <a:cs typeface="Arial" panose="020B0604020202020204" pitchFamily="34" charset="0"/>
              </a:rPr>
              <a:t>sident DRFC    District 1990</a:t>
            </a:r>
            <a:endParaRPr lang="fr-CH" altLang="fr-FR" sz="800" dirty="0"/>
          </a:p>
          <a:p>
            <a:pPr lvl="0"/>
            <a:r>
              <a:rPr lang="fr-CH" altLang="fr-FR" sz="1000" b="1" i="1" dirty="0">
                <a:solidFill>
                  <a:srgbClr val="1F497D"/>
                </a:solidFill>
                <a:ea typeface="Times New Roman" panose="02020603050405020304" pitchFamily="18" charset="0"/>
                <a:cs typeface="Arial" panose="020B0604020202020204" pitchFamily="34" charset="0"/>
              </a:rPr>
              <a:t>Coordinateur PHS  District 1990</a:t>
            </a:r>
            <a:endParaRPr lang="fr-CH" altLang="fr-FR" sz="800" dirty="0"/>
          </a:p>
          <a:p>
            <a:pPr lvl="0"/>
            <a:r>
              <a:rPr lang="fr-CH" altLang="fr-FR" sz="1000" b="1" dirty="0">
                <a:solidFill>
                  <a:srgbClr val="1F497D"/>
                </a:solidFill>
                <a:ea typeface="Times New Roman" panose="02020603050405020304" pitchFamily="18" charset="0"/>
                <a:cs typeface="Arial" panose="020B0604020202020204" pitchFamily="34" charset="0"/>
              </a:rPr>
              <a:t>+4179 241 07 14  /  </a:t>
            </a:r>
            <a:r>
              <a:rPr lang="fr-CH" altLang="fr-FR" sz="1000" b="1" dirty="0" err="1">
                <a:solidFill>
                  <a:srgbClr val="1F497D"/>
                </a:solidFill>
                <a:ea typeface="Times New Roman" panose="02020603050405020304" pitchFamily="18" charset="0"/>
                <a:cs typeface="Arial" panose="020B0604020202020204" pitchFamily="34" charset="0"/>
              </a:rPr>
              <a:t>Switzerland</a:t>
            </a:r>
            <a:endParaRPr lang="fr-CH" altLang="fr-FR" sz="800" dirty="0"/>
          </a:p>
          <a:p>
            <a:pPr lvl="0"/>
            <a:r>
              <a:rPr lang="fr-CH" altLang="fr-F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7"/>
              </a:rPr>
              <a:t>georges.locher@locher-energie.ch</a:t>
            </a:r>
            <a:r>
              <a:rPr lang="fr-CH" altLang="fr-FR" sz="1100" dirty="0">
                <a:latin typeface="Calibri" panose="020F0502020204030204" pitchFamily="34" charset="0"/>
                <a:ea typeface="Times New Roman" panose="02020603050405020304" pitchFamily="18" charset="0"/>
                <a:cs typeface="Times New Roman" panose="02020603050405020304" pitchFamily="18" charset="0"/>
              </a:rPr>
              <a:t>  </a:t>
            </a:r>
            <a:endParaRPr lang="fr-CH" altLang="fr-FR" sz="800" dirty="0"/>
          </a:p>
          <a:p>
            <a:pPr lvl="0"/>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fr-CH" altLang="fr-FR" sz="1100" i="1"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Route </a:t>
            </a:r>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de Romont 3</a:t>
            </a:r>
            <a:endParaRPr lang="fr-CH" altLang="fr-FR" sz="800" dirty="0"/>
          </a:p>
          <a:p>
            <a:pPr lvl="0"/>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a:t>
            </a:r>
            <a:r>
              <a:rPr lang="fr-CH" altLang="fr-FR" sz="1100" i="1" dirty="0" smtClean="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1608 </a:t>
            </a:r>
            <a:r>
              <a:rPr lang="fr-CH" altLang="fr-FR" sz="1100" i="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Oron-le-Châtel</a:t>
            </a:r>
            <a:endParaRPr lang="fr-CH" altLang="fr-FR" sz="1800"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25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Effect transition="in" filter="fade">
                                      <p:cBhvr>
                                        <p:cTn id="9" dur="1500"/>
                                        <p:tgtEl>
                                          <p:spTgt spid="15"/>
                                        </p:tgtEl>
                                      </p:cBhvr>
                                    </p:animEffect>
                                  </p:childTnLst>
                                </p:cTn>
                              </p:par>
                              <p:par>
                                <p:cTn id="10" presetID="31"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 calcmode="lin" valueType="num">
                                      <p:cBhvr>
                                        <p:cTn id="14" dur="750" fill="hold"/>
                                        <p:tgtEl>
                                          <p:spTgt spid="14"/>
                                        </p:tgtEl>
                                        <p:attrNameLst>
                                          <p:attrName>style.rotation</p:attrName>
                                        </p:attrNameLst>
                                      </p:cBhvr>
                                      <p:tavLst>
                                        <p:tav tm="0">
                                          <p:val>
                                            <p:fltVal val="90"/>
                                          </p:val>
                                        </p:tav>
                                        <p:tav tm="100000">
                                          <p:val>
                                            <p:fltVal val="0"/>
                                          </p:val>
                                        </p:tav>
                                      </p:tavLst>
                                    </p:anim>
                                    <p:animEffect transition="in" filter="fade">
                                      <p:cBhvr>
                                        <p:cTn id="1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r>
              <a:rPr lang="fr-FR" sz="4800" smtClean="0">
                <a:solidFill>
                  <a:schemeClr val="bg1"/>
                </a:solidFill>
                <a:effectLst>
                  <a:outerShdw blurRad="38100" dist="38100" dir="2700000" algn="tl">
                    <a:srgbClr val="000000"/>
                  </a:outerShdw>
                </a:effectLst>
                <a:latin typeface="Corbel" pitchFamily="34" charset="0"/>
              </a:rPr>
              <a:t>Préface  /  Vorwort</a:t>
            </a:r>
            <a:endParaRPr lang="fr-FR" sz="4800" smtClean="0">
              <a:solidFill>
                <a:schemeClr val="bg1"/>
              </a:solidFill>
              <a:latin typeface="Corbel" pitchFamily="34" charset="0"/>
            </a:endParaRPr>
          </a:p>
        </p:txBody>
      </p:sp>
      <p:sp>
        <p:nvSpPr>
          <p:cNvPr id="2"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sp>
        <p:nvSpPr>
          <p:cNvPr id="14" name="TextBox 16"/>
          <p:cNvSpPr txBox="1">
            <a:spLocks noChangeArrowheads="1"/>
          </p:cNvSpPr>
          <p:nvPr/>
        </p:nvSpPr>
        <p:spPr bwMode="auto">
          <a:xfrm>
            <a:off x="8812213" y="4113213"/>
            <a:ext cx="1209675" cy="1939925"/>
          </a:xfrm>
          <a:prstGeom prst="rect">
            <a:avLst/>
          </a:prstGeom>
          <a:noFill/>
          <a:ln w="9525">
            <a:noFill/>
            <a:miter lim="800000"/>
            <a:headEnd/>
            <a:tailEnd/>
          </a:ln>
        </p:spPr>
        <p:txBody>
          <a:bodyPr>
            <a:spAutoFit/>
          </a:bodyPr>
          <a:lstStyle/>
          <a:p>
            <a:pPr eaLnBrk="1" hangingPunct="1"/>
            <a:r>
              <a:rPr lang="de-CH" sz="12000" b="1">
                <a:solidFill>
                  <a:srgbClr val="D91B5C"/>
                </a:solidFill>
                <a:latin typeface="Times New Roman" pitchFamily="18" charset="0"/>
                <a:ea typeface="MS PGothic" pitchFamily="34" charset="-128"/>
              </a:rPr>
              <a:t>!</a:t>
            </a:r>
            <a:endParaRPr lang="en-US" sz="12000" b="1">
              <a:solidFill>
                <a:srgbClr val="D91B5C"/>
              </a:solidFill>
              <a:latin typeface="Times New Roman" pitchFamily="18" charset="0"/>
              <a:ea typeface="MS PGothic" pitchFamily="34" charset="-128"/>
            </a:endParaRPr>
          </a:p>
        </p:txBody>
      </p:sp>
      <p:pic>
        <p:nvPicPr>
          <p:cNvPr id="15" name="Picture 2"/>
          <p:cNvPicPr>
            <a:picLocks noChangeAspect="1"/>
          </p:cNvPicPr>
          <p:nvPr/>
        </p:nvPicPr>
        <p:blipFill>
          <a:blip r:embed="rId4"/>
          <a:srcRect/>
          <a:stretch>
            <a:fillRect/>
          </a:stretch>
        </p:blipFill>
        <p:spPr bwMode="auto">
          <a:xfrm>
            <a:off x="4281488" y="2143125"/>
            <a:ext cx="3641725" cy="1371600"/>
          </a:xfrm>
          <a:prstGeom prst="rect">
            <a:avLst/>
          </a:prstGeom>
          <a:noFill/>
          <a:ln w="9525">
            <a:noFill/>
            <a:miter lim="800000"/>
            <a:headEnd/>
            <a:tailEnd/>
          </a:ln>
        </p:spPr>
      </p:pic>
      <p:pic>
        <p:nvPicPr>
          <p:cNvPr id="32775" name="Image_x0020_2" descr="cid:image001.jpg@01D22214.6AE357A0"/>
          <p:cNvPicPr>
            <a:picLocks noChangeAspect="1" noChangeArrowheads="1"/>
          </p:cNvPicPr>
          <p:nvPr/>
        </p:nvPicPr>
        <p:blipFill>
          <a:blip r:embed="rId5" r:link="rId6"/>
          <a:srcRect/>
          <a:stretch>
            <a:fillRect/>
          </a:stretch>
        </p:blipFill>
        <p:spPr bwMode="auto">
          <a:xfrm>
            <a:off x="10439400" y="6016625"/>
            <a:ext cx="992188" cy="219075"/>
          </a:xfrm>
          <a:prstGeom prst="rect">
            <a:avLst/>
          </a:prstGeom>
          <a:noFill/>
          <a:ln w="9525">
            <a:noFill/>
            <a:miter lim="800000"/>
            <a:headEnd/>
            <a:tailEnd/>
          </a:ln>
        </p:spPr>
      </p:pic>
      <p:sp>
        <p:nvSpPr>
          <p:cNvPr id="32776" name="ZoneTexte 1"/>
          <p:cNvSpPr txBox="1">
            <a:spLocks noChangeArrowheads="1"/>
          </p:cNvSpPr>
          <p:nvPr/>
        </p:nvSpPr>
        <p:spPr bwMode="auto">
          <a:xfrm>
            <a:off x="3359150" y="4038600"/>
            <a:ext cx="5486400" cy="1816100"/>
          </a:xfrm>
          <a:prstGeom prst="rect">
            <a:avLst/>
          </a:prstGeom>
          <a:noFill/>
          <a:ln w="9525">
            <a:noFill/>
            <a:miter lim="800000"/>
            <a:headEnd/>
            <a:tailEnd/>
          </a:ln>
        </p:spPr>
        <p:txBody>
          <a:bodyPr>
            <a:spAutoFit/>
          </a:bodyPr>
          <a:lstStyle/>
          <a:p>
            <a:pPr algn="ctr"/>
            <a:r>
              <a:rPr lang="fr-CH" b="1"/>
              <a:t>The Best Foundation in The World</a:t>
            </a:r>
          </a:p>
          <a:p>
            <a:pPr algn="ctr"/>
            <a:endParaRPr lang="fr-CH" b="1"/>
          </a:p>
          <a:p>
            <a:pPr algn="ctr"/>
            <a:r>
              <a:rPr lang="fr-CH" sz="3200" b="1"/>
              <a:t>Notre  /  Unsere</a:t>
            </a:r>
          </a:p>
          <a:p>
            <a:pPr algn="ctr"/>
            <a:r>
              <a:rPr lang="fr-CH" sz="3200" b="1"/>
              <a:t>Foundation</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125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Effect transition="in" filter="fade">
                                      <p:cBhvr>
                                        <p:cTn id="9" dur="1500"/>
                                        <p:tgtEl>
                                          <p:spTgt spid="15"/>
                                        </p:tgtEl>
                                      </p:cBhvr>
                                    </p:animEffect>
                                  </p:childTnLst>
                                </p:cTn>
                              </p:par>
                              <p:par>
                                <p:cTn id="10" presetID="31"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 calcmode="lin" valueType="num">
                                      <p:cBhvr>
                                        <p:cTn id="14" dur="750" fill="hold"/>
                                        <p:tgtEl>
                                          <p:spTgt spid="14"/>
                                        </p:tgtEl>
                                        <p:attrNameLst>
                                          <p:attrName>style.rotation</p:attrName>
                                        </p:attrNameLst>
                                      </p:cBhvr>
                                      <p:tavLst>
                                        <p:tav tm="0">
                                          <p:val>
                                            <p:fltVal val="90"/>
                                          </p:val>
                                        </p:tav>
                                        <p:tav tm="100000">
                                          <p:val>
                                            <p:fltVal val="0"/>
                                          </p:val>
                                        </p:tav>
                                      </p:tavLst>
                                    </p:anim>
                                    <p:animEffect transition="in" filter="fade">
                                      <p:cBhvr>
                                        <p:cTn id="1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defRPr/>
            </a:pP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Le commencement  /  Am </a:t>
            </a:r>
            <a:r>
              <a:rPr lang="fr-FR" altLang="fr-FR" sz="40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Anfang</a:t>
            </a:r>
            <a:endParaRPr lang="fr-FR" altLang="fr-FR" sz="4000" dirty="0" smtClean="0">
              <a:solidFill>
                <a:schemeClr val="bg1"/>
              </a:solidFill>
              <a:latin typeface="Corbel" panose="020B0503020204020204" pitchFamily="34" charset="0"/>
              <a:cs typeface="ＭＳ Ｐゴシック" charset="0"/>
            </a:endParaRPr>
          </a:p>
        </p:txBody>
      </p:sp>
      <p:sp>
        <p:nvSpPr>
          <p:cNvPr id="36868" name="Espace réservé du contenu 1"/>
          <p:cNvSpPr>
            <a:spLocks noGrp="1"/>
          </p:cNvSpPr>
          <p:nvPr>
            <p:ph idx="1"/>
          </p:nvPr>
        </p:nvSpPr>
        <p:spPr>
          <a:xfrm>
            <a:off x="304800" y="1447800"/>
            <a:ext cx="11582400" cy="4319588"/>
          </a:xfrm>
        </p:spPr>
        <p:txBody>
          <a:bodyPr/>
          <a:lstStyle/>
          <a:p>
            <a:pPr marL="0" indent="0" algn="just">
              <a:buFont typeface="Arial" pitchFamily="34" charset="0"/>
              <a:buNone/>
            </a:pPr>
            <a:r>
              <a:rPr lang="fr-CH" sz="2200" b="1" dirty="0" smtClean="0"/>
              <a:t>Le commencement </a:t>
            </a:r>
          </a:p>
          <a:p>
            <a:pPr marL="0" indent="0" algn="just"/>
            <a:r>
              <a:rPr lang="fr-CH" sz="2000" dirty="0" smtClean="0"/>
              <a:t>Lors de la convention 1917, Arch </a:t>
            </a:r>
            <a:r>
              <a:rPr lang="fr-CH" sz="2000" dirty="0" err="1" smtClean="0"/>
              <a:t>Klumph</a:t>
            </a:r>
            <a:r>
              <a:rPr lang="fr-CH" sz="2000" dirty="0" smtClean="0"/>
              <a:t>, alors président sortant du Rotary, suggère l'idée d'un fonds de dotation pour « faire le bien dans le monde ». En 1928, lorsque le fonds de dotation atteint 5 000 dollars, il est rebaptisé Fondation Rotary «TRF» et devient alors une entité distincte du Rotary International.</a:t>
            </a:r>
          </a:p>
          <a:p>
            <a:pPr marL="0" indent="0" algn="just">
              <a:buFont typeface="Arial" pitchFamily="34" charset="0"/>
              <a:buNone/>
            </a:pPr>
            <a:endParaRPr lang="fr-CH" sz="2000" dirty="0" smtClean="0"/>
          </a:p>
          <a:p>
            <a:pPr marL="0" indent="0" algn="just">
              <a:buFont typeface="Arial" pitchFamily="34" charset="0"/>
              <a:buNone/>
            </a:pPr>
            <a:endParaRPr lang="fr-CH" sz="2000" dirty="0" smtClean="0"/>
          </a:p>
          <a:p>
            <a:pPr marL="0" indent="0" algn="just">
              <a:buFont typeface="Arial" pitchFamily="34" charset="0"/>
              <a:buNone/>
            </a:pPr>
            <a:r>
              <a:rPr lang="fr-CH" sz="2000" b="1" dirty="0" smtClean="0"/>
              <a:t>Am </a:t>
            </a:r>
            <a:r>
              <a:rPr lang="fr-CH" sz="2000" b="1" dirty="0" err="1" smtClean="0"/>
              <a:t>Anfang</a:t>
            </a:r>
            <a:r>
              <a:rPr lang="fr-CH" sz="2000" b="1" dirty="0" smtClean="0"/>
              <a:t> </a:t>
            </a:r>
            <a:endParaRPr lang="fr-CH" sz="2000" dirty="0" smtClean="0"/>
          </a:p>
          <a:p>
            <a:pPr marL="0" indent="0" algn="just"/>
            <a:r>
              <a:rPr lang="de-DE" sz="2000" dirty="0" smtClean="0"/>
              <a:t>In der 1917 Konvention, </a:t>
            </a:r>
            <a:r>
              <a:rPr lang="de-DE" sz="2000" dirty="0" err="1" smtClean="0"/>
              <a:t>Arch</a:t>
            </a:r>
            <a:r>
              <a:rPr lang="de-DE" sz="2000" dirty="0" smtClean="0"/>
              <a:t> </a:t>
            </a:r>
            <a:r>
              <a:rPr lang="de-DE" sz="2000" dirty="0" err="1" smtClean="0"/>
              <a:t>Klumph</a:t>
            </a:r>
            <a:r>
              <a:rPr lang="de-DE" sz="2000" dirty="0" smtClean="0"/>
              <a:t>, der damalige Präsident von Rotary, schlägt die Idee, einen Stiftungsfonds für "Gutes zu tun in der Welt." Im Jahr 1928, als der Stiftungsfonds $ 5.000 erreichte, es ist Rotary Foundation umbenannt “TRF“ und dann wird eine separate Einheit von Rotary International.</a:t>
            </a:r>
            <a:endParaRPr lang="fr-CH" sz="2000" dirty="0" smtClean="0"/>
          </a:p>
        </p:txBody>
      </p:sp>
      <p:sp>
        <p:nvSpPr>
          <p:cNvPr id="36869"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36870"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defRPr/>
            </a:pPr>
            <a:r>
              <a:rPr lang="fr-FR" altLang="fr-FR" sz="48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The Rotary Fondation (TRF)</a:t>
            </a:r>
            <a:endParaRPr lang="fr-FR" altLang="fr-FR" sz="4800" dirty="0" smtClean="0">
              <a:solidFill>
                <a:schemeClr val="bg1"/>
              </a:solidFill>
              <a:latin typeface="Corbel" panose="020B0503020204020204" pitchFamily="34" charset="0"/>
              <a:cs typeface="ＭＳ Ｐゴシック" charset="0"/>
            </a:endParaRPr>
          </a:p>
        </p:txBody>
      </p:sp>
      <p:sp>
        <p:nvSpPr>
          <p:cNvPr id="38916" name="Espace réservé du contenu 1"/>
          <p:cNvSpPr>
            <a:spLocks noGrp="1"/>
          </p:cNvSpPr>
          <p:nvPr>
            <p:ph idx="1"/>
          </p:nvPr>
        </p:nvSpPr>
        <p:spPr>
          <a:xfrm>
            <a:off x="304800" y="1447800"/>
            <a:ext cx="11582400" cy="4319588"/>
          </a:xfrm>
        </p:spPr>
        <p:txBody>
          <a:bodyPr/>
          <a:lstStyle/>
          <a:p>
            <a:pPr marL="0" indent="0">
              <a:buFont typeface="Arial" pitchFamily="34" charset="0"/>
              <a:buNone/>
            </a:pPr>
            <a:r>
              <a:rPr lang="fr-FR" sz="2200" b="1" smtClean="0"/>
              <a:t>« La Mission de la Fondation Rotary »</a:t>
            </a:r>
          </a:p>
          <a:p>
            <a:pPr marL="0" indent="0" algn="just">
              <a:buFont typeface="Arial" pitchFamily="34" charset="0"/>
              <a:buNone/>
            </a:pPr>
            <a:r>
              <a:rPr lang="fr-FR" sz="1800" b="1" smtClean="0"/>
              <a:t>Permettre aux Rotariens de promouvoir </a:t>
            </a:r>
            <a:r>
              <a:rPr lang="fr-FR" sz="1800" smtClean="0"/>
              <a:t>l</a:t>
            </a:r>
            <a:r>
              <a:rPr lang="fr-FR" altLang="fr-FR" sz="1800" smtClean="0"/>
              <a:t>’</a:t>
            </a:r>
            <a:r>
              <a:rPr lang="fr-FR" sz="1800" smtClean="0"/>
              <a:t>entente mondiale, la bonne volonté et la paix en œuvrant dans les domaines de la santé, de l</a:t>
            </a:r>
            <a:r>
              <a:rPr lang="fr-FR" altLang="fr-FR" sz="1800" smtClean="0"/>
              <a:t>’</a:t>
            </a:r>
            <a:r>
              <a:rPr lang="fr-FR" sz="1800" smtClean="0"/>
              <a:t>éducation et de la lutte contre la pauvreté. </a:t>
            </a:r>
          </a:p>
          <a:p>
            <a:pPr marL="0" indent="0" algn="just">
              <a:buFont typeface="Arial" pitchFamily="34" charset="0"/>
              <a:buNone/>
            </a:pPr>
            <a:r>
              <a:rPr lang="fr-FR" sz="1800" b="1" smtClean="0"/>
              <a:t>La Fondation est une organisation à but non lucratif</a:t>
            </a:r>
            <a:r>
              <a:rPr lang="fr-FR" sz="1800" smtClean="0"/>
              <a:t> financée exclusivement au travers des dons des Rotariens et des sympathisants de la Fondation qui partagent notre vision d</a:t>
            </a:r>
            <a:r>
              <a:rPr lang="fr-FR" altLang="fr-FR" sz="1800" smtClean="0"/>
              <a:t>’</a:t>
            </a:r>
            <a:r>
              <a:rPr lang="fr-FR" sz="1800" smtClean="0"/>
              <a:t>un monde meilleur. Ce soutien est essentiel pour lui permettre de financer les actions humanitaires qui améliorent durablement les conditions de vie dans le monde.</a:t>
            </a:r>
          </a:p>
          <a:p>
            <a:pPr marL="0" indent="0" algn="just">
              <a:buFont typeface="Arial" pitchFamily="34" charset="0"/>
              <a:buNone/>
            </a:pPr>
            <a:r>
              <a:rPr lang="fr-FR" sz="2200" b="1" smtClean="0"/>
              <a:t>« </a:t>
            </a:r>
            <a:r>
              <a:rPr lang="de-DE" sz="2200" b="1" smtClean="0"/>
              <a:t>Die Mission des Rotary Foundation</a:t>
            </a:r>
            <a:r>
              <a:rPr lang="fr-FR" sz="2200" b="1" smtClean="0"/>
              <a:t> »</a:t>
            </a:r>
            <a:endParaRPr lang="fr-FR" sz="2200" smtClean="0"/>
          </a:p>
          <a:p>
            <a:pPr marL="0" indent="0" algn="just">
              <a:buFont typeface="Arial" pitchFamily="34" charset="0"/>
              <a:buNone/>
            </a:pPr>
            <a:r>
              <a:rPr lang="de-DE" sz="1800" b="1" smtClean="0"/>
              <a:t>Besteht darin, Rotarier zu befähigen</a:t>
            </a:r>
            <a:r>
              <a:rPr lang="de-DE" sz="1800" smtClean="0"/>
              <a:t>, durch die Verbesserung der Gesundheitsfürsorge, Bereitstellung von Bildung und Bekämpfung von Armut einen Beitrag zur Förderung von Völkerverständigung, gutem Willen und Frieden in aller Welt zu leisten. </a:t>
            </a:r>
          </a:p>
          <a:p>
            <a:pPr marL="0" indent="0" algn="just">
              <a:buFont typeface="Arial" pitchFamily="34" charset="0"/>
              <a:buNone/>
            </a:pPr>
            <a:r>
              <a:rPr lang="de-DE" sz="1800" b="1" smtClean="0"/>
              <a:t>Die Foundation ist eine gemeinnützige Stiftung</a:t>
            </a:r>
            <a:r>
              <a:rPr lang="de-DE" sz="1800" smtClean="0"/>
              <a:t>, die ausschließlich durch freiwillige Spenden von Rotariern und Freunden der Foundation getragen wird, welche gemeinsam die Vision einer besseren Welt teilen. Diese Unterstützung ist ausschlaggebend für die Realisierung von Projekten, die mit Zuwendungen der Foundation finanziert werden und Menschen in Not helfen.</a:t>
            </a:r>
            <a:endParaRPr lang="fr-CH" sz="1800" smtClean="0"/>
          </a:p>
        </p:txBody>
      </p:sp>
      <p:sp>
        <p:nvSpPr>
          <p:cNvPr id="38917"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38918"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76200"/>
            <a:ext cx="10820400" cy="1325563"/>
          </a:xfrm>
        </p:spPr>
        <p:txBody>
          <a:bodyPr/>
          <a:lstStyle/>
          <a:p>
            <a:pPr algn="ctr" eaLnBrk="1" hangingPunct="1">
              <a:defRPr/>
            </a:pP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Histoire de la Fondation  /  </a:t>
            </a:r>
            <a:r>
              <a:rPr lang="fr-FR" altLang="fr-FR" sz="40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Geschichte</a:t>
            </a: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 </a:t>
            </a:r>
            <a:r>
              <a:rPr lang="fr-FR" altLang="fr-FR" sz="4000" dirty="0">
                <a:solidFill>
                  <a:schemeClr val="bg1"/>
                </a:solidFill>
                <a:effectLst>
                  <a:outerShdw blurRad="38100" dist="38100" dir="2700000" algn="tl">
                    <a:srgbClr val="000000"/>
                  </a:outerShdw>
                </a:effectLst>
                <a:latin typeface="Corbel" panose="020B0503020204020204" pitchFamily="34" charset="0"/>
                <a:cs typeface="ＭＳ Ｐゴシック" charset="0"/>
              </a:rPr>
              <a:t>des Fondation</a:t>
            </a:r>
            <a:endParaRPr lang="fr-FR" altLang="fr-FR" sz="4000" dirty="0" smtClean="0">
              <a:solidFill>
                <a:schemeClr val="bg1"/>
              </a:solidFill>
              <a:latin typeface="Corbel" panose="020B0503020204020204" pitchFamily="34" charset="0"/>
              <a:cs typeface="ＭＳ Ｐゴシック" charset="0"/>
            </a:endParaRPr>
          </a:p>
        </p:txBody>
      </p:sp>
      <p:sp>
        <p:nvSpPr>
          <p:cNvPr id="40964" name="Espace réservé du contenu 1"/>
          <p:cNvSpPr>
            <a:spLocks noGrp="1"/>
          </p:cNvSpPr>
          <p:nvPr>
            <p:ph idx="1"/>
          </p:nvPr>
        </p:nvSpPr>
        <p:spPr>
          <a:xfrm>
            <a:off x="304800" y="1419225"/>
            <a:ext cx="11582400" cy="4319588"/>
          </a:xfrm>
        </p:spPr>
        <p:txBody>
          <a:bodyPr/>
          <a:lstStyle/>
          <a:p>
            <a:r>
              <a:rPr lang="fr-CH" sz="1800" smtClean="0"/>
              <a:t>1947 : 	</a:t>
            </a:r>
            <a:r>
              <a:rPr lang="fr-CH" sz="1800" u="sng" smtClean="0">
                <a:solidFill>
                  <a:srgbClr val="0070C0"/>
                </a:solidFill>
              </a:rPr>
              <a:t>Les bourses</a:t>
            </a:r>
            <a:r>
              <a:rPr lang="fr-CH" sz="1800" smtClean="0"/>
              <a:t> pour </a:t>
            </a:r>
            <a:r>
              <a:rPr lang="fr-CH" sz="1800" u="sng" smtClean="0">
                <a:solidFill>
                  <a:srgbClr val="0070C0"/>
                </a:solidFill>
              </a:rPr>
              <a:t>études </a:t>
            </a:r>
            <a:r>
              <a:rPr lang="fr-CH" sz="1800" smtClean="0">
                <a:solidFill>
                  <a:srgbClr val="0070C0"/>
                </a:solidFill>
              </a:rPr>
              <a:t>avancées                   	</a:t>
            </a:r>
            <a:r>
              <a:rPr lang="fr-CH" sz="1800" smtClean="0"/>
              <a:t>1965 : </a:t>
            </a:r>
            <a:r>
              <a:rPr lang="fr-CH" sz="1800" u="sng" smtClean="0">
                <a:solidFill>
                  <a:srgbClr val="0070C0"/>
                </a:solidFill>
              </a:rPr>
              <a:t>Les bourses</a:t>
            </a:r>
            <a:r>
              <a:rPr lang="fr-CH" sz="1800" smtClean="0"/>
              <a:t> pour </a:t>
            </a:r>
            <a:r>
              <a:rPr lang="fr-CH" sz="1800" u="sng" smtClean="0">
                <a:solidFill>
                  <a:srgbClr val="0070C0"/>
                </a:solidFill>
              </a:rPr>
              <a:t>formation technique</a:t>
            </a:r>
          </a:p>
          <a:p>
            <a:pPr>
              <a:buFont typeface="Arial" pitchFamily="34" charset="0"/>
              <a:buNone/>
            </a:pPr>
            <a:r>
              <a:rPr lang="fr-CH" sz="1800" smtClean="0"/>
              <a:t>	</a:t>
            </a:r>
            <a:r>
              <a:rPr lang="fr-CH" sz="1800" u="sng" smtClean="0">
                <a:solidFill>
                  <a:srgbClr val="0070C0"/>
                </a:solidFill>
              </a:rPr>
              <a:t>Les subventions</a:t>
            </a:r>
            <a:r>
              <a:rPr lang="fr-CH" sz="1800" smtClean="0"/>
              <a:t> (pour activités dans le cadre des objectifs de la Fondation)</a:t>
            </a:r>
          </a:p>
          <a:p>
            <a:r>
              <a:rPr lang="fr-CH" sz="1800" smtClean="0"/>
              <a:t>1978 : 	Le Rotary les subvention 3-H (Health, Hunger and Humanity)</a:t>
            </a:r>
          </a:p>
          <a:p>
            <a:r>
              <a:rPr lang="fr-CH" sz="1800" smtClean="0"/>
              <a:t>1985 : 	Lancement du programme </a:t>
            </a:r>
            <a:r>
              <a:rPr lang="fr-CH" sz="1800" smtClean="0">
                <a:hlinkClick r:id="rId3"/>
              </a:rPr>
              <a:t>PolioPlus</a:t>
            </a:r>
            <a:endParaRPr lang="fr-CH" sz="1800" smtClean="0"/>
          </a:p>
          <a:p>
            <a:r>
              <a:rPr lang="fr-CH" sz="1800" smtClean="0"/>
              <a:t>1987 : 	Lancement du </a:t>
            </a:r>
            <a:r>
              <a:rPr lang="fr-CH" sz="1800" smtClean="0">
                <a:hlinkClick r:id="rId4"/>
              </a:rPr>
              <a:t>programme des bourses du Rotary pour la paix</a:t>
            </a:r>
            <a:endParaRPr lang="fr-CH" sz="1800" smtClean="0"/>
          </a:p>
          <a:p>
            <a:pPr>
              <a:buFont typeface="Arial" pitchFamily="34" charset="0"/>
              <a:buNone/>
            </a:pPr>
            <a:endParaRPr lang="fr-CH" sz="1000" smtClean="0"/>
          </a:p>
          <a:p>
            <a:pPr>
              <a:buFont typeface="Arial" pitchFamily="34" charset="0"/>
              <a:buNone/>
            </a:pPr>
            <a:endParaRPr lang="fr-CH" sz="1800" smtClean="0"/>
          </a:p>
          <a:p>
            <a:r>
              <a:rPr lang="de-DE" sz="1800" smtClean="0"/>
              <a:t>1947 : 	</a:t>
            </a:r>
            <a:r>
              <a:rPr lang="de-DE" sz="1800" u="sng" smtClean="0">
                <a:solidFill>
                  <a:srgbClr val="0070C0"/>
                </a:solidFill>
              </a:rPr>
              <a:t>Stipendien</a:t>
            </a:r>
            <a:r>
              <a:rPr lang="de-DE" sz="1800" smtClean="0"/>
              <a:t> für </a:t>
            </a:r>
            <a:r>
              <a:rPr lang="de-DE" sz="1800" u="sng" smtClean="0">
                <a:solidFill>
                  <a:srgbClr val="0070C0"/>
                </a:solidFill>
              </a:rPr>
              <a:t>Fortgeschrittene </a:t>
            </a:r>
            <a:r>
              <a:rPr lang="de-DE" sz="1800" smtClean="0">
                <a:solidFill>
                  <a:srgbClr val="0070C0"/>
                </a:solidFill>
              </a:rPr>
              <a:t>Studien          	</a:t>
            </a:r>
            <a:r>
              <a:rPr lang="de-DE" sz="1800" smtClean="0"/>
              <a:t>1965: </a:t>
            </a:r>
            <a:r>
              <a:rPr lang="de-DE" sz="1800" u="sng" smtClean="0">
                <a:solidFill>
                  <a:srgbClr val="0070C0"/>
                </a:solidFill>
              </a:rPr>
              <a:t>Stipendien</a:t>
            </a:r>
            <a:r>
              <a:rPr lang="de-DE" sz="1800" smtClean="0"/>
              <a:t> für das </a:t>
            </a:r>
            <a:r>
              <a:rPr lang="de-DE" sz="1800" u="sng" smtClean="0">
                <a:solidFill>
                  <a:srgbClr val="0070C0"/>
                </a:solidFill>
              </a:rPr>
              <a:t>Techniktraining</a:t>
            </a:r>
            <a:endParaRPr lang="fr-CH" sz="1800" smtClean="0">
              <a:solidFill>
                <a:srgbClr val="0070C0"/>
              </a:solidFill>
            </a:endParaRPr>
          </a:p>
          <a:p>
            <a:pPr>
              <a:buFont typeface="Arial" pitchFamily="34" charset="0"/>
              <a:buNone/>
            </a:pPr>
            <a:r>
              <a:rPr lang="fr-CH" sz="1800" smtClean="0"/>
              <a:t>                  </a:t>
            </a:r>
            <a:r>
              <a:rPr lang="de-DE" sz="1800" u="sng" smtClean="0">
                <a:solidFill>
                  <a:srgbClr val="0070C0"/>
                </a:solidFill>
              </a:rPr>
              <a:t>Zuschüsse</a:t>
            </a:r>
            <a:r>
              <a:rPr lang="de-DE" sz="1800" smtClean="0"/>
              <a:t> (für Aktivitäten im Rahmen der Ziele der Stiftung)</a:t>
            </a:r>
            <a:endParaRPr lang="fr-CH" sz="1800" smtClean="0"/>
          </a:p>
          <a:p>
            <a:r>
              <a:rPr lang="de-DE" sz="1800" smtClean="0"/>
              <a:t>1978 : 	die Rotary gewähren 3-H (Gesundheit, Hunger und Menschlichkeit)</a:t>
            </a:r>
          </a:p>
          <a:p>
            <a:r>
              <a:rPr lang="de-DE" sz="1800" smtClean="0"/>
              <a:t>1985 : 	Einführung des </a:t>
            </a:r>
            <a:r>
              <a:rPr lang="de-DE" sz="1800" u="sng" smtClean="0">
                <a:hlinkClick r:id="rId5"/>
              </a:rPr>
              <a:t>PolioPlus</a:t>
            </a:r>
            <a:r>
              <a:rPr lang="de-DE" sz="1800" smtClean="0"/>
              <a:t> -Programms</a:t>
            </a:r>
          </a:p>
          <a:p>
            <a:r>
              <a:rPr lang="de-DE" sz="1800" smtClean="0"/>
              <a:t>1987 :	Einführung des </a:t>
            </a:r>
            <a:r>
              <a:rPr lang="de-DE" sz="1800" u="sng" smtClean="0">
                <a:hlinkClick r:id="rId6"/>
              </a:rPr>
              <a:t>Rotary Peace Fellowship-Programms</a:t>
            </a:r>
            <a:endParaRPr lang="de-DE" sz="1800" smtClean="0"/>
          </a:p>
          <a:p>
            <a:endParaRPr lang="fr-CH" sz="1800" smtClean="0"/>
          </a:p>
        </p:txBody>
      </p:sp>
      <p:sp>
        <p:nvSpPr>
          <p:cNvPr id="40965"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7"/>
              </a:rPr>
              <a:t>georges.locher@locher-energie.ch</a:t>
            </a:r>
            <a:endParaRPr lang="fr-CH" sz="1100">
              <a:cs typeface="Arial" pitchFamily="34" charset="0"/>
            </a:endParaRPr>
          </a:p>
        </p:txBody>
      </p:sp>
      <p:pic>
        <p:nvPicPr>
          <p:cNvPr id="40966" name="Image_x0020_2" descr="cid:image001.jpg@01D22214.6AE357A0"/>
          <p:cNvPicPr>
            <a:picLocks noChangeAspect="1" noChangeArrowheads="1"/>
          </p:cNvPicPr>
          <p:nvPr/>
        </p:nvPicPr>
        <p:blipFill>
          <a:blip r:embed="rId8" r:link="rId9"/>
          <a:srcRect/>
          <a:stretch>
            <a:fillRect/>
          </a:stretch>
        </p:blipFill>
        <p:spPr bwMode="auto">
          <a:xfrm>
            <a:off x="10439400" y="6016625"/>
            <a:ext cx="992188" cy="2190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r>
              <a:rPr lang="fr-FR" sz="4000" smtClean="0">
                <a:solidFill>
                  <a:schemeClr val="bg1"/>
                </a:solidFill>
                <a:effectLst>
                  <a:outerShdw blurRad="38100" dist="38100" dir="2700000" algn="tl">
                    <a:srgbClr val="000000"/>
                  </a:outerShdw>
                </a:effectLst>
                <a:latin typeface="Corbel" pitchFamily="34" charset="0"/>
              </a:rPr>
              <a:t>Axes stratégiques  /  Strategischen Achsen</a:t>
            </a:r>
            <a:br>
              <a:rPr lang="fr-FR" sz="4000" smtClean="0">
                <a:solidFill>
                  <a:schemeClr val="bg1"/>
                </a:solidFill>
                <a:effectLst>
                  <a:outerShdw blurRad="38100" dist="38100" dir="2700000" algn="tl">
                    <a:srgbClr val="000000"/>
                  </a:outerShdw>
                </a:effectLst>
                <a:latin typeface="Corbel" pitchFamily="34" charset="0"/>
              </a:rPr>
            </a:br>
            <a:r>
              <a:rPr lang="fr-FR" sz="4000" smtClean="0">
                <a:solidFill>
                  <a:schemeClr val="bg1"/>
                </a:solidFill>
                <a:effectLst>
                  <a:outerShdw blurRad="38100" dist="38100" dir="2700000" algn="tl">
                    <a:srgbClr val="000000"/>
                  </a:outerShdw>
                </a:effectLst>
                <a:latin typeface="Corbel" pitchFamily="34" charset="0"/>
              </a:rPr>
              <a:t>The Rotary Fondation (TRF)</a:t>
            </a:r>
          </a:p>
        </p:txBody>
      </p:sp>
      <p:pic>
        <p:nvPicPr>
          <p:cNvPr id="43012" name="Picture 5" descr="Disease-green"/>
          <p:cNvPicPr>
            <a:picLocks noChangeAspect="1" noChangeArrowheads="1"/>
          </p:cNvPicPr>
          <p:nvPr/>
        </p:nvPicPr>
        <p:blipFill>
          <a:blip r:embed="rId3"/>
          <a:srcRect/>
          <a:stretch>
            <a:fillRect/>
          </a:stretch>
        </p:blipFill>
        <p:spPr bwMode="auto">
          <a:xfrm>
            <a:off x="385763" y="3206750"/>
            <a:ext cx="612775" cy="654050"/>
          </a:xfrm>
          <a:prstGeom prst="rect">
            <a:avLst/>
          </a:prstGeom>
          <a:noFill/>
          <a:ln w="9525">
            <a:noFill/>
            <a:miter lim="800000"/>
            <a:headEnd/>
            <a:tailEnd/>
          </a:ln>
        </p:spPr>
      </p:pic>
      <p:pic>
        <p:nvPicPr>
          <p:cNvPr id="43013" name="Picture 9" descr="Peace-purple"/>
          <p:cNvPicPr>
            <a:picLocks noChangeAspect="1" noChangeArrowheads="1"/>
          </p:cNvPicPr>
          <p:nvPr/>
        </p:nvPicPr>
        <p:blipFill>
          <a:blip r:embed="rId4"/>
          <a:srcRect/>
          <a:stretch>
            <a:fillRect/>
          </a:stretch>
        </p:blipFill>
        <p:spPr bwMode="auto">
          <a:xfrm>
            <a:off x="385763" y="1701800"/>
            <a:ext cx="596900" cy="617538"/>
          </a:xfrm>
          <a:prstGeom prst="rect">
            <a:avLst/>
          </a:prstGeom>
          <a:noFill/>
          <a:ln w="9525">
            <a:noFill/>
            <a:miter lim="800000"/>
            <a:headEnd/>
            <a:tailEnd/>
          </a:ln>
        </p:spPr>
      </p:pic>
      <p:pic>
        <p:nvPicPr>
          <p:cNvPr id="43014" name="Picture 10" descr="Water-blue"/>
          <p:cNvPicPr>
            <a:picLocks noChangeAspect="1" noChangeArrowheads="1"/>
          </p:cNvPicPr>
          <p:nvPr/>
        </p:nvPicPr>
        <p:blipFill>
          <a:blip r:embed="rId5"/>
          <a:srcRect/>
          <a:stretch>
            <a:fillRect/>
          </a:stretch>
        </p:blipFill>
        <p:spPr bwMode="auto">
          <a:xfrm>
            <a:off x="381000" y="4681538"/>
            <a:ext cx="622300" cy="665162"/>
          </a:xfrm>
          <a:prstGeom prst="rect">
            <a:avLst/>
          </a:prstGeom>
          <a:noFill/>
          <a:ln w="9525">
            <a:noFill/>
            <a:miter lim="800000"/>
            <a:headEnd/>
            <a:tailEnd/>
          </a:ln>
        </p:spPr>
      </p:pic>
      <p:sp>
        <p:nvSpPr>
          <p:cNvPr id="11" name="Rectangle 11"/>
          <p:cNvSpPr>
            <a:spLocks noChangeArrowheads="1"/>
          </p:cNvSpPr>
          <p:nvPr/>
        </p:nvSpPr>
        <p:spPr bwMode="auto">
          <a:xfrm>
            <a:off x="1238250" y="1463675"/>
            <a:ext cx="7905750" cy="4497388"/>
          </a:xfrm>
          <a:prstGeom prst="rect">
            <a:avLst/>
          </a:prstGeom>
          <a:noFill/>
          <a:ln w="9525">
            <a:noFill/>
            <a:miter lim="800000"/>
            <a:headEnd/>
            <a:tailEnd/>
          </a:ln>
          <a:effectLst/>
        </p:spPr>
        <p:txBody>
          <a:bodyPr/>
          <a:lstStyle/>
          <a:p>
            <a:pPr marL="336550" indent="-336550">
              <a:lnSpc>
                <a:spcPct val="130000"/>
              </a:lnSpc>
              <a:spcBef>
                <a:spcPct val="20000"/>
              </a:spcBef>
            </a:pPr>
            <a:r>
              <a:rPr lang="fr-FR" sz="2200" dirty="0">
                <a:solidFill>
                  <a:srgbClr val="2E75B6"/>
                </a:solidFill>
                <a:latin typeface="Trebuchet MS" pitchFamily="34" charset="0"/>
              </a:rPr>
              <a:t>Paix et prévention/résolution des conflits</a:t>
            </a:r>
          </a:p>
          <a:p>
            <a:pPr marL="336550" indent="-336550">
              <a:lnSpc>
                <a:spcPct val="130000"/>
              </a:lnSpc>
              <a:spcBef>
                <a:spcPct val="20000"/>
              </a:spcBef>
            </a:pPr>
            <a:r>
              <a:rPr lang="fr-FR" sz="2200" dirty="0" err="1">
                <a:solidFill>
                  <a:srgbClr val="2E75B6"/>
                </a:solidFill>
                <a:latin typeface="Trebuchet MS" pitchFamily="34" charset="0"/>
              </a:rPr>
              <a:t>Friedensarbeit</a:t>
            </a:r>
            <a:r>
              <a:rPr lang="fr-FR" sz="2200" dirty="0">
                <a:solidFill>
                  <a:srgbClr val="2E75B6"/>
                </a:solidFill>
                <a:latin typeface="Trebuchet MS" pitchFamily="34" charset="0"/>
              </a:rPr>
              <a:t> </a:t>
            </a:r>
          </a:p>
          <a:p>
            <a:pPr marL="336550" indent="-336550">
              <a:lnSpc>
                <a:spcPct val="130000"/>
              </a:lnSpc>
              <a:spcBef>
                <a:spcPct val="20000"/>
              </a:spcBef>
            </a:pPr>
            <a:endParaRPr lang="en-US" sz="2200" dirty="0">
              <a:solidFill>
                <a:srgbClr val="000000"/>
              </a:solidFill>
              <a:latin typeface="Trebuchet MS" pitchFamily="34" charset="0"/>
            </a:endParaRPr>
          </a:p>
          <a:p>
            <a:pPr marL="336550" indent="-336550">
              <a:lnSpc>
                <a:spcPct val="130000"/>
              </a:lnSpc>
              <a:spcBef>
                <a:spcPct val="20000"/>
              </a:spcBef>
            </a:pPr>
            <a:r>
              <a:rPr lang="fr-FR" sz="2200" dirty="0">
                <a:solidFill>
                  <a:srgbClr val="2E75B6"/>
                </a:solidFill>
                <a:latin typeface="Trebuchet MS" pitchFamily="34" charset="0"/>
              </a:rPr>
              <a:t>Prévention et traitement des maladies </a:t>
            </a:r>
          </a:p>
          <a:p>
            <a:pPr marL="336550" indent="-336550">
              <a:lnSpc>
                <a:spcPct val="130000"/>
              </a:lnSpc>
              <a:spcBef>
                <a:spcPct val="20000"/>
              </a:spcBef>
            </a:pPr>
            <a:r>
              <a:rPr lang="fr-FR" sz="2200" dirty="0" err="1">
                <a:solidFill>
                  <a:srgbClr val="2E75B6"/>
                </a:solidFill>
                <a:latin typeface="Trebuchet MS" pitchFamily="34" charset="0"/>
              </a:rPr>
              <a:t>Bekämpfung</a:t>
            </a:r>
            <a:r>
              <a:rPr lang="fr-FR" sz="2200" dirty="0">
                <a:solidFill>
                  <a:srgbClr val="2E75B6"/>
                </a:solidFill>
                <a:latin typeface="Trebuchet MS" pitchFamily="34" charset="0"/>
              </a:rPr>
              <a:t> von </a:t>
            </a:r>
            <a:r>
              <a:rPr lang="fr-FR" sz="2200" dirty="0" err="1">
                <a:solidFill>
                  <a:srgbClr val="2E75B6"/>
                </a:solidFill>
                <a:latin typeface="Trebuchet MS" pitchFamily="34" charset="0"/>
              </a:rPr>
              <a:t>Krankheiten</a:t>
            </a:r>
            <a:r>
              <a:rPr lang="fr-FR" sz="2200" dirty="0">
                <a:solidFill>
                  <a:srgbClr val="2E75B6"/>
                </a:solidFill>
                <a:latin typeface="Trebuchet MS" pitchFamily="34" charset="0"/>
              </a:rPr>
              <a:t> </a:t>
            </a:r>
          </a:p>
          <a:p>
            <a:pPr marL="336550" indent="-336550">
              <a:lnSpc>
                <a:spcPct val="130000"/>
              </a:lnSpc>
              <a:spcBef>
                <a:spcPct val="20000"/>
              </a:spcBef>
            </a:pPr>
            <a:endParaRPr lang="en-US" sz="2200" dirty="0">
              <a:solidFill>
                <a:srgbClr val="000000"/>
              </a:solidFill>
              <a:latin typeface="Trebuchet MS" pitchFamily="34" charset="0"/>
            </a:endParaRPr>
          </a:p>
          <a:p>
            <a:pPr marL="336550" lvl="1" indent="-336550">
              <a:lnSpc>
                <a:spcPct val="130000"/>
              </a:lnSpc>
              <a:spcBef>
                <a:spcPct val="20000"/>
              </a:spcBef>
            </a:pPr>
            <a:r>
              <a:rPr lang="fr-FR" sz="2200" dirty="0">
                <a:solidFill>
                  <a:srgbClr val="2E75B6"/>
                </a:solidFill>
                <a:latin typeface="Trebuchet MS" pitchFamily="34" charset="0"/>
              </a:rPr>
              <a:t>Eau et assainissement </a:t>
            </a:r>
          </a:p>
          <a:p>
            <a:pPr marL="336550" lvl="1" indent="-336550">
              <a:lnSpc>
                <a:spcPct val="130000"/>
              </a:lnSpc>
              <a:spcBef>
                <a:spcPct val="20000"/>
              </a:spcBef>
            </a:pPr>
            <a:r>
              <a:rPr lang="fr-FR" sz="2200" dirty="0" err="1">
                <a:solidFill>
                  <a:srgbClr val="2E75B6"/>
                </a:solidFill>
                <a:latin typeface="Trebuchet MS" pitchFamily="34" charset="0"/>
              </a:rPr>
              <a:t>Trinkwasser</a:t>
            </a:r>
            <a:r>
              <a:rPr lang="fr-FR" sz="2200" dirty="0">
                <a:solidFill>
                  <a:srgbClr val="2E75B6"/>
                </a:solidFill>
                <a:latin typeface="Trebuchet MS" pitchFamily="34" charset="0"/>
              </a:rPr>
              <a:t> </a:t>
            </a:r>
            <a:r>
              <a:rPr lang="fr-FR" sz="2200" dirty="0" err="1">
                <a:solidFill>
                  <a:srgbClr val="2E75B6"/>
                </a:solidFill>
                <a:latin typeface="Trebuchet MS" pitchFamily="34" charset="0"/>
              </a:rPr>
              <a:t>und</a:t>
            </a:r>
            <a:r>
              <a:rPr lang="fr-FR" sz="2200" dirty="0">
                <a:solidFill>
                  <a:srgbClr val="2E75B6"/>
                </a:solidFill>
                <a:latin typeface="Trebuchet MS" pitchFamily="34" charset="0"/>
              </a:rPr>
              <a:t> </a:t>
            </a:r>
            <a:r>
              <a:rPr lang="fr-FR" sz="2200" dirty="0" err="1">
                <a:solidFill>
                  <a:srgbClr val="2E75B6"/>
                </a:solidFill>
                <a:latin typeface="Trebuchet MS" pitchFamily="34" charset="0"/>
              </a:rPr>
              <a:t>Hygieneförderung</a:t>
            </a:r>
            <a:r>
              <a:rPr lang="fr-FR" sz="2200" dirty="0">
                <a:solidFill>
                  <a:srgbClr val="2E75B6"/>
                </a:solidFill>
                <a:latin typeface="Trebuchet MS" pitchFamily="34" charset="0"/>
              </a:rPr>
              <a:t> </a:t>
            </a:r>
            <a:endParaRPr lang="en-US" sz="2200" dirty="0">
              <a:solidFill>
                <a:srgbClr val="2E75B6"/>
              </a:solidFill>
              <a:latin typeface="Trebuchet MS" pitchFamily="34" charset="0"/>
            </a:endParaRPr>
          </a:p>
          <a:p>
            <a:pPr marL="336550" lvl="1" indent="-336550">
              <a:lnSpc>
                <a:spcPct val="130000"/>
              </a:lnSpc>
              <a:spcBef>
                <a:spcPct val="20000"/>
              </a:spcBef>
            </a:pPr>
            <a:endParaRPr lang="en-US" sz="2200" dirty="0">
              <a:solidFill>
                <a:srgbClr val="2E75B6"/>
              </a:solidFill>
              <a:latin typeface="Trebuchet MS" pitchFamily="34" charset="0"/>
            </a:endParaRPr>
          </a:p>
          <a:p>
            <a:pPr marL="336550" indent="-336550" algn="r">
              <a:lnSpc>
                <a:spcPct val="90000"/>
              </a:lnSpc>
              <a:spcBef>
                <a:spcPct val="20000"/>
              </a:spcBef>
            </a:pPr>
            <a:endParaRPr lang="en-US" sz="3200" b="1" dirty="0">
              <a:solidFill>
                <a:srgbClr val="2E75B6"/>
              </a:solidFill>
              <a:latin typeface="Trebuchet MS" pitchFamily="34" charset="0"/>
            </a:endParaRPr>
          </a:p>
        </p:txBody>
      </p:sp>
      <p:sp>
        <p:nvSpPr>
          <p:cNvPr id="43016" name="ZoneTexte 8"/>
          <p:cNvSpPr txBox="1">
            <a:spLocks noChangeArrowheads="1"/>
          </p:cNvSpPr>
          <p:nvPr/>
        </p:nvSpPr>
        <p:spPr bwMode="auto">
          <a:xfrm>
            <a:off x="9829800" y="6211888"/>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6"/>
              </a:rPr>
              <a:t>georges.locher@locher-energie.ch</a:t>
            </a:r>
            <a:endParaRPr lang="fr-CH" sz="1100">
              <a:cs typeface="Arial" pitchFamily="34" charset="0"/>
            </a:endParaRPr>
          </a:p>
        </p:txBody>
      </p:sp>
      <p:pic>
        <p:nvPicPr>
          <p:cNvPr id="43017" name="Image_x0020_2" descr="cid:image001.jpg@01D22214.6AE357A0"/>
          <p:cNvPicPr>
            <a:picLocks noChangeAspect="1" noChangeArrowheads="1"/>
          </p:cNvPicPr>
          <p:nvPr/>
        </p:nvPicPr>
        <p:blipFill>
          <a:blip r:embed="rId7" r:link="rId8"/>
          <a:srcRect/>
          <a:stretch>
            <a:fillRect/>
          </a:stretch>
        </p:blipFill>
        <p:spPr bwMode="auto">
          <a:xfrm>
            <a:off x="10439400" y="6019800"/>
            <a:ext cx="992188" cy="2190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additive="base">
                                        <p:cTn id="22"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 calcmode="lin" valueType="num">
                                      <p:cBhvr additive="base">
                                        <p:cTn id="32" dur="10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838200" y="65088"/>
            <a:ext cx="10820400" cy="1325562"/>
          </a:xfrm>
        </p:spPr>
        <p:txBody>
          <a:bodyPr/>
          <a:lstStyle/>
          <a:p>
            <a:pPr algn="ctr" eaLnBrk="1" hangingPunct="1"/>
            <a:r>
              <a:rPr lang="fr-FR" sz="4000" smtClean="0">
                <a:solidFill>
                  <a:schemeClr val="bg1"/>
                </a:solidFill>
                <a:effectLst>
                  <a:outerShdw blurRad="38100" dist="38100" dir="2700000" algn="tl">
                    <a:srgbClr val="000000"/>
                  </a:outerShdw>
                </a:effectLst>
                <a:latin typeface="Corbel" pitchFamily="34" charset="0"/>
              </a:rPr>
              <a:t>Axes stratégiques  /  Strategischen Achsen</a:t>
            </a:r>
            <a:br>
              <a:rPr lang="fr-FR" sz="4000" smtClean="0">
                <a:solidFill>
                  <a:schemeClr val="bg1"/>
                </a:solidFill>
                <a:effectLst>
                  <a:outerShdw blurRad="38100" dist="38100" dir="2700000" algn="tl">
                    <a:srgbClr val="000000"/>
                  </a:outerShdw>
                </a:effectLst>
                <a:latin typeface="Corbel" pitchFamily="34" charset="0"/>
              </a:rPr>
            </a:br>
            <a:r>
              <a:rPr lang="fr-FR" sz="4000" smtClean="0">
                <a:solidFill>
                  <a:schemeClr val="bg1"/>
                </a:solidFill>
                <a:effectLst>
                  <a:outerShdw blurRad="38100" dist="38100" dir="2700000" algn="tl">
                    <a:srgbClr val="000000"/>
                  </a:outerShdw>
                </a:effectLst>
                <a:latin typeface="Corbel" pitchFamily="34" charset="0"/>
              </a:rPr>
              <a:t>The Rotary Fondation Global Grants (GG)</a:t>
            </a:r>
          </a:p>
        </p:txBody>
      </p:sp>
      <p:pic>
        <p:nvPicPr>
          <p:cNvPr id="45060" name="Picture 7" descr="Literacy-orange"/>
          <p:cNvPicPr>
            <a:picLocks noChangeAspect="1" noChangeArrowheads="1"/>
          </p:cNvPicPr>
          <p:nvPr/>
        </p:nvPicPr>
        <p:blipFill>
          <a:blip r:embed="rId3"/>
          <a:srcRect/>
          <a:stretch>
            <a:fillRect/>
          </a:stretch>
        </p:blipFill>
        <p:spPr bwMode="auto">
          <a:xfrm>
            <a:off x="352425" y="3140075"/>
            <a:ext cx="631825" cy="673100"/>
          </a:xfrm>
          <a:prstGeom prst="rect">
            <a:avLst/>
          </a:prstGeom>
          <a:noFill/>
          <a:ln w="9525">
            <a:noFill/>
            <a:miter lim="800000"/>
            <a:headEnd/>
            <a:tailEnd/>
          </a:ln>
        </p:spPr>
      </p:pic>
      <p:pic>
        <p:nvPicPr>
          <p:cNvPr id="45061" name="Picture 8" descr="Maternal-pink"/>
          <p:cNvPicPr>
            <a:picLocks noChangeAspect="1" noChangeArrowheads="1"/>
          </p:cNvPicPr>
          <p:nvPr/>
        </p:nvPicPr>
        <p:blipFill>
          <a:blip r:embed="rId4"/>
          <a:srcRect/>
          <a:stretch>
            <a:fillRect/>
          </a:stretch>
        </p:blipFill>
        <p:spPr bwMode="auto">
          <a:xfrm>
            <a:off x="352425" y="1689100"/>
            <a:ext cx="615950" cy="657225"/>
          </a:xfrm>
          <a:prstGeom prst="rect">
            <a:avLst/>
          </a:prstGeom>
          <a:noFill/>
          <a:ln w="9525">
            <a:noFill/>
            <a:miter lim="800000"/>
            <a:headEnd/>
            <a:tailEnd/>
          </a:ln>
        </p:spPr>
      </p:pic>
      <p:sp>
        <p:nvSpPr>
          <p:cNvPr id="11" name="Rectangle 11"/>
          <p:cNvSpPr>
            <a:spLocks noChangeArrowheads="1"/>
          </p:cNvSpPr>
          <p:nvPr/>
        </p:nvSpPr>
        <p:spPr bwMode="auto">
          <a:xfrm>
            <a:off x="1238250" y="1463675"/>
            <a:ext cx="7905750" cy="4497388"/>
          </a:xfrm>
          <a:prstGeom prst="rect">
            <a:avLst/>
          </a:prstGeom>
          <a:noFill/>
          <a:ln w="9525">
            <a:noFill/>
            <a:miter lim="800000"/>
            <a:headEnd/>
            <a:tailEnd/>
          </a:ln>
          <a:effectLst/>
        </p:spPr>
        <p:txBody>
          <a:bodyPr/>
          <a:lstStyle/>
          <a:p>
            <a:pPr marL="336550" indent="-336550">
              <a:lnSpc>
                <a:spcPct val="130000"/>
              </a:lnSpc>
              <a:spcBef>
                <a:spcPct val="20000"/>
              </a:spcBef>
            </a:pPr>
            <a:r>
              <a:rPr lang="fr-FR" sz="2200">
                <a:solidFill>
                  <a:srgbClr val="2E75B6"/>
                </a:solidFill>
                <a:latin typeface="Trebuchet MS" pitchFamily="34" charset="0"/>
              </a:rPr>
              <a:t>Santé de la mère et de l</a:t>
            </a:r>
            <a:r>
              <a:rPr lang="fr-FR" altLang="fr-FR" sz="2200">
                <a:solidFill>
                  <a:srgbClr val="2E75B6"/>
                </a:solidFill>
                <a:latin typeface="Trebuchet MS" pitchFamily="34" charset="0"/>
              </a:rPr>
              <a:t>’</a:t>
            </a:r>
            <a:r>
              <a:rPr lang="fr-FR" sz="2200">
                <a:solidFill>
                  <a:srgbClr val="2E75B6"/>
                </a:solidFill>
                <a:latin typeface="Trebuchet MS" pitchFamily="34" charset="0"/>
              </a:rPr>
              <a:t>enfant </a:t>
            </a:r>
          </a:p>
          <a:p>
            <a:pPr marL="336550" indent="-336550">
              <a:lnSpc>
                <a:spcPct val="130000"/>
              </a:lnSpc>
              <a:spcBef>
                <a:spcPct val="20000"/>
              </a:spcBef>
            </a:pPr>
            <a:r>
              <a:rPr lang="de-DE" sz="2200">
                <a:solidFill>
                  <a:srgbClr val="2E75B6"/>
                </a:solidFill>
                <a:latin typeface="Trebuchet MS" pitchFamily="34" charset="0"/>
              </a:rPr>
              <a:t>Schutz von Mutter und Kind</a:t>
            </a:r>
          </a:p>
          <a:p>
            <a:pPr marL="336550" indent="-336550">
              <a:lnSpc>
                <a:spcPct val="130000"/>
              </a:lnSpc>
              <a:spcBef>
                <a:spcPct val="20000"/>
              </a:spcBef>
            </a:pPr>
            <a:endParaRPr lang="de-DE" sz="2200">
              <a:solidFill>
                <a:srgbClr val="000000"/>
              </a:solidFill>
              <a:latin typeface="Trebuchet MS" pitchFamily="34" charset="0"/>
            </a:endParaRPr>
          </a:p>
          <a:p>
            <a:pPr marL="336550" indent="-336550">
              <a:lnSpc>
                <a:spcPct val="130000"/>
              </a:lnSpc>
              <a:spcBef>
                <a:spcPct val="20000"/>
              </a:spcBef>
            </a:pPr>
            <a:r>
              <a:rPr lang="fr-FR" sz="2200">
                <a:solidFill>
                  <a:srgbClr val="2E75B6"/>
                </a:solidFill>
                <a:latin typeface="Trebuchet MS" pitchFamily="34" charset="0"/>
              </a:rPr>
              <a:t>Alphabétisation et éducation de base </a:t>
            </a:r>
          </a:p>
          <a:p>
            <a:pPr marL="336550" indent="-336550">
              <a:lnSpc>
                <a:spcPct val="130000"/>
              </a:lnSpc>
              <a:spcBef>
                <a:spcPct val="20000"/>
              </a:spcBef>
            </a:pPr>
            <a:r>
              <a:rPr lang="fr-FR" sz="2200">
                <a:solidFill>
                  <a:srgbClr val="2E75B6"/>
                </a:solidFill>
                <a:latin typeface="Trebuchet MS" pitchFamily="34" charset="0"/>
              </a:rPr>
              <a:t>Bildungsförderung </a:t>
            </a:r>
          </a:p>
          <a:p>
            <a:pPr marL="336550" indent="-336550">
              <a:lnSpc>
                <a:spcPct val="130000"/>
              </a:lnSpc>
              <a:spcBef>
                <a:spcPct val="20000"/>
              </a:spcBef>
            </a:pPr>
            <a:endParaRPr lang="en-US" sz="2200">
              <a:solidFill>
                <a:srgbClr val="000000"/>
              </a:solidFill>
              <a:latin typeface="Trebuchet MS" pitchFamily="34" charset="0"/>
            </a:endParaRPr>
          </a:p>
          <a:p>
            <a:pPr marL="336550" lvl="1" indent="-336550">
              <a:lnSpc>
                <a:spcPct val="130000"/>
              </a:lnSpc>
              <a:spcBef>
                <a:spcPct val="20000"/>
              </a:spcBef>
            </a:pPr>
            <a:r>
              <a:rPr lang="fr-FR" sz="2200">
                <a:solidFill>
                  <a:srgbClr val="2E75B6"/>
                </a:solidFill>
                <a:latin typeface="Trebuchet MS" pitchFamily="34" charset="0"/>
              </a:rPr>
              <a:t>Développement économique et local</a:t>
            </a:r>
          </a:p>
          <a:p>
            <a:pPr marL="336550" lvl="1" indent="-336550">
              <a:lnSpc>
                <a:spcPct val="130000"/>
              </a:lnSpc>
              <a:spcBef>
                <a:spcPct val="20000"/>
              </a:spcBef>
            </a:pPr>
            <a:r>
              <a:rPr lang="fr-FR" sz="2200">
                <a:solidFill>
                  <a:srgbClr val="2E75B6"/>
                </a:solidFill>
                <a:latin typeface="Trebuchet MS" pitchFamily="34" charset="0"/>
              </a:rPr>
              <a:t>Lokale Wirtschaftsentwicklung</a:t>
            </a:r>
            <a:endParaRPr lang="en-US" sz="2200">
              <a:solidFill>
                <a:srgbClr val="2E75B6"/>
              </a:solidFill>
              <a:latin typeface="Trebuchet MS" pitchFamily="34" charset="0"/>
            </a:endParaRPr>
          </a:p>
          <a:p>
            <a:pPr marL="336550" lvl="1" indent="-336550">
              <a:lnSpc>
                <a:spcPct val="130000"/>
              </a:lnSpc>
              <a:spcBef>
                <a:spcPct val="20000"/>
              </a:spcBef>
            </a:pPr>
            <a:endParaRPr lang="en-US" sz="2200">
              <a:solidFill>
                <a:srgbClr val="2E75B6"/>
              </a:solidFill>
              <a:latin typeface="Trebuchet MS" pitchFamily="34" charset="0"/>
            </a:endParaRPr>
          </a:p>
          <a:p>
            <a:pPr marL="336550" indent="-336550" algn="r">
              <a:lnSpc>
                <a:spcPct val="90000"/>
              </a:lnSpc>
              <a:spcBef>
                <a:spcPct val="20000"/>
              </a:spcBef>
            </a:pPr>
            <a:endParaRPr lang="en-US" sz="3200" b="1">
              <a:solidFill>
                <a:srgbClr val="2E75B6"/>
              </a:solidFill>
              <a:latin typeface="Trebuchet MS" pitchFamily="34" charset="0"/>
            </a:endParaRPr>
          </a:p>
        </p:txBody>
      </p:sp>
      <p:pic>
        <p:nvPicPr>
          <p:cNvPr id="45063" name="Picture 1"/>
          <p:cNvPicPr>
            <a:picLocks noChangeAspect="1"/>
          </p:cNvPicPr>
          <p:nvPr/>
        </p:nvPicPr>
        <p:blipFill>
          <a:blip r:embed="rId5"/>
          <a:srcRect/>
          <a:stretch>
            <a:fillRect/>
          </a:stretch>
        </p:blipFill>
        <p:spPr bwMode="auto">
          <a:xfrm>
            <a:off x="352425" y="4645025"/>
            <a:ext cx="663575" cy="706438"/>
          </a:xfrm>
          <a:prstGeom prst="rect">
            <a:avLst/>
          </a:prstGeom>
          <a:noFill/>
          <a:ln w="9525">
            <a:noFill/>
            <a:miter lim="800000"/>
            <a:headEnd/>
            <a:tailEnd/>
          </a:ln>
        </p:spPr>
      </p:pic>
      <p:sp>
        <p:nvSpPr>
          <p:cNvPr id="45064" name="ZoneTexte 8"/>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6"/>
              </a:rPr>
              <a:t>georges.locher@locher-energie.ch</a:t>
            </a:r>
            <a:endParaRPr lang="fr-CH" sz="1100">
              <a:cs typeface="Arial" pitchFamily="34" charset="0"/>
            </a:endParaRPr>
          </a:p>
        </p:txBody>
      </p:sp>
      <p:pic>
        <p:nvPicPr>
          <p:cNvPr id="45065" name="Image_x0020_2" descr="cid:image001.jpg@01D22214.6AE357A0"/>
          <p:cNvPicPr>
            <a:picLocks noChangeAspect="1" noChangeArrowheads="1"/>
          </p:cNvPicPr>
          <p:nvPr/>
        </p:nvPicPr>
        <p:blipFill>
          <a:blip r:embed="rId7" r:link="rId8"/>
          <a:srcRect/>
          <a:stretch>
            <a:fillRect/>
          </a:stretch>
        </p:blipFill>
        <p:spPr bwMode="auto">
          <a:xfrm>
            <a:off x="10439400" y="6016625"/>
            <a:ext cx="992188" cy="2190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10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additive="base">
                                        <p:cTn id="22" dur="10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fill="hold" nodeType="after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10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8" fill="hold" nodeType="after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 calcmode="lin" valueType="num">
                                      <p:cBhvr additive="base">
                                        <p:cTn id="32" dur="10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contenu 1"/>
          <p:cNvSpPr>
            <a:spLocks noGrp="1"/>
          </p:cNvSpPr>
          <p:nvPr>
            <p:ph idx="1"/>
          </p:nvPr>
        </p:nvSpPr>
        <p:spPr>
          <a:xfrm>
            <a:off x="304800" y="1425575"/>
            <a:ext cx="11582400" cy="4319588"/>
          </a:xfrm>
        </p:spPr>
        <p:txBody>
          <a:bodyPr/>
          <a:lstStyle/>
          <a:p>
            <a:pPr marL="0" indent="0">
              <a:buFont typeface="Arial" pitchFamily="34" charset="0"/>
              <a:buNone/>
            </a:pPr>
            <a:r>
              <a:rPr lang="fr-CH" b="1" dirty="0" smtClean="0">
                <a:solidFill>
                  <a:srgbClr val="0070C0"/>
                </a:solidFill>
              </a:rPr>
              <a:t>Depuis le 1</a:t>
            </a:r>
            <a:r>
              <a:rPr lang="fr-CH" b="1" baseline="30000" dirty="0" smtClean="0">
                <a:solidFill>
                  <a:srgbClr val="0070C0"/>
                </a:solidFill>
              </a:rPr>
              <a:t>er</a:t>
            </a:r>
            <a:r>
              <a:rPr lang="fr-CH" b="1" dirty="0" smtClean="0">
                <a:solidFill>
                  <a:srgbClr val="0070C0"/>
                </a:solidFill>
              </a:rPr>
              <a:t> juillet 2013</a:t>
            </a:r>
          </a:p>
          <a:p>
            <a:pPr marL="0" indent="0">
              <a:buFont typeface="Arial" pitchFamily="34" charset="0"/>
              <a:buNone/>
            </a:pPr>
            <a:r>
              <a:rPr lang="fr-CH" b="1" dirty="0" smtClean="0">
                <a:solidFill>
                  <a:srgbClr val="0070C0"/>
                </a:solidFill>
              </a:rPr>
              <a:t>		</a:t>
            </a:r>
            <a:r>
              <a:rPr lang="fr-CH" b="1" dirty="0" smtClean="0">
                <a:solidFill>
                  <a:srgbClr val="FF0000"/>
                </a:solidFill>
              </a:rPr>
              <a:t>La Fondation innove / Die Fondation </a:t>
            </a:r>
            <a:r>
              <a:rPr lang="fr-CH" b="1" dirty="0" err="1" smtClean="0">
                <a:solidFill>
                  <a:srgbClr val="FF0000"/>
                </a:solidFill>
              </a:rPr>
              <a:t>erneuert</a:t>
            </a:r>
            <a:endParaRPr lang="fr-CH" b="1" dirty="0" smtClean="0">
              <a:solidFill>
                <a:srgbClr val="FF0000"/>
              </a:solidFill>
            </a:endParaRPr>
          </a:p>
          <a:p>
            <a:pPr marL="0" indent="0">
              <a:buFont typeface="Arial" pitchFamily="34" charset="0"/>
              <a:buNone/>
            </a:pPr>
            <a:r>
              <a:rPr lang="fr-CH" b="1" dirty="0" smtClean="0"/>
              <a:t>	</a:t>
            </a:r>
            <a:r>
              <a:rPr lang="fr-CH" b="1" dirty="0" smtClean="0">
                <a:solidFill>
                  <a:srgbClr val="FF0000"/>
                </a:solidFill>
              </a:rPr>
              <a:t>«le plan Vision pour l</a:t>
            </a:r>
            <a:r>
              <a:rPr lang="fr-CH" altLang="fr-FR" b="1" dirty="0" smtClean="0">
                <a:solidFill>
                  <a:srgbClr val="FF0000"/>
                </a:solidFill>
              </a:rPr>
              <a:t>’</a:t>
            </a:r>
            <a:r>
              <a:rPr lang="fr-CH" b="1" dirty="0" smtClean="0">
                <a:solidFill>
                  <a:srgbClr val="FF0000"/>
                </a:solidFill>
              </a:rPr>
              <a:t>avenir»</a:t>
            </a:r>
            <a:r>
              <a:rPr lang="fr-CH" b="1" dirty="0" smtClean="0"/>
              <a:t> </a:t>
            </a:r>
            <a:r>
              <a:rPr lang="fr-CH" b="1" dirty="0" smtClean="0">
                <a:solidFill>
                  <a:srgbClr val="FF0000"/>
                </a:solidFill>
              </a:rPr>
              <a:t>/</a:t>
            </a:r>
            <a:r>
              <a:rPr lang="fr-CH" b="1" dirty="0" smtClean="0"/>
              <a:t> </a:t>
            </a:r>
            <a:r>
              <a:rPr lang="fr-CH" b="1" dirty="0" smtClean="0">
                <a:solidFill>
                  <a:srgbClr val="FF0000"/>
                </a:solidFill>
              </a:rPr>
              <a:t>«den Future Vision Plan»</a:t>
            </a:r>
            <a:endParaRPr lang="fr-CH" b="1" dirty="0" smtClean="0"/>
          </a:p>
          <a:p>
            <a:pPr marL="0" indent="0">
              <a:buFont typeface="Arial" pitchFamily="34" charset="0"/>
              <a:buNone/>
            </a:pPr>
            <a:endParaRPr lang="fr-CH" sz="2200" b="1" dirty="0" smtClean="0"/>
          </a:p>
          <a:p>
            <a:pPr marL="0" indent="0">
              <a:buFont typeface="Arial" pitchFamily="34" charset="0"/>
              <a:buNone/>
            </a:pPr>
            <a:r>
              <a:rPr lang="fr-CH" sz="2200" b="1" dirty="0" smtClean="0"/>
              <a:t>Trois types de subventions : </a:t>
            </a:r>
            <a:r>
              <a:rPr lang="fr-CH" sz="1800" dirty="0" smtClean="0"/>
              <a:t>	</a:t>
            </a:r>
            <a:r>
              <a:rPr lang="fr-CH" sz="2000" b="1" u="sng" dirty="0" smtClean="0">
                <a:solidFill>
                  <a:srgbClr val="0070C0"/>
                </a:solidFill>
              </a:rPr>
              <a:t>Les subventions de District (DG)</a:t>
            </a:r>
          </a:p>
          <a:p>
            <a:pPr marL="0" indent="0">
              <a:buFont typeface="Arial" pitchFamily="34" charset="0"/>
              <a:buNone/>
            </a:pPr>
            <a:r>
              <a:rPr lang="fr-CH" sz="2000" dirty="0" smtClean="0">
                <a:solidFill>
                  <a:srgbClr val="0070C0"/>
                </a:solidFill>
              </a:rPr>
              <a:t>				</a:t>
            </a:r>
            <a:r>
              <a:rPr lang="fr-CH" sz="2000" b="1" u="sng" dirty="0" smtClean="0">
                <a:solidFill>
                  <a:srgbClr val="0070C0"/>
                </a:solidFill>
              </a:rPr>
              <a:t>Les subventions Mondiales (GG)</a:t>
            </a:r>
          </a:p>
          <a:p>
            <a:pPr marL="0" indent="0">
              <a:buFont typeface="Arial" pitchFamily="34" charset="0"/>
              <a:buNone/>
            </a:pPr>
            <a:r>
              <a:rPr lang="fr-CH" sz="2000" dirty="0" smtClean="0">
                <a:solidFill>
                  <a:srgbClr val="0070C0"/>
                </a:solidFill>
              </a:rPr>
              <a:t>				</a:t>
            </a:r>
            <a:r>
              <a:rPr lang="fr-CH" sz="2000" b="1" u="sng" dirty="0" smtClean="0">
                <a:solidFill>
                  <a:srgbClr val="0070C0"/>
                </a:solidFill>
              </a:rPr>
              <a:t>Les Subventions clef en main</a:t>
            </a:r>
            <a:r>
              <a:rPr lang="de-DE" sz="2000" b="1" dirty="0" smtClean="0"/>
              <a:t> </a:t>
            </a:r>
          </a:p>
          <a:p>
            <a:pPr marL="0" indent="0">
              <a:buFont typeface="Arial" pitchFamily="34" charset="0"/>
              <a:buNone/>
            </a:pPr>
            <a:endParaRPr lang="de-DE" sz="1800" dirty="0" smtClean="0"/>
          </a:p>
          <a:p>
            <a:pPr marL="0" indent="0">
              <a:buFont typeface="Arial" pitchFamily="34" charset="0"/>
              <a:buNone/>
            </a:pPr>
            <a:r>
              <a:rPr lang="de-DE" sz="2200" b="1" dirty="0" smtClean="0"/>
              <a:t>Nur noch drei Grant-Arte :</a:t>
            </a:r>
            <a:r>
              <a:rPr lang="de-DE" sz="1800" dirty="0" smtClean="0">
                <a:solidFill>
                  <a:srgbClr val="0070C0"/>
                </a:solidFill>
              </a:rPr>
              <a:t>	</a:t>
            </a:r>
            <a:r>
              <a:rPr lang="de-DE" sz="2000" b="1" u="sng" dirty="0" smtClean="0">
                <a:solidFill>
                  <a:srgbClr val="0070C0"/>
                </a:solidFill>
              </a:rPr>
              <a:t>Gewährt Bezirk (DG)</a:t>
            </a:r>
          </a:p>
          <a:p>
            <a:pPr marL="0" indent="0">
              <a:buFont typeface="Arial" pitchFamily="34" charset="0"/>
              <a:buNone/>
            </a:pPr>
            <a:r>
              <a:rPr lang="de-DE" sz="2000" dirty="0" smtClean="0">
                <a:solidFill>
                  <a:srgbClr val="0070C0"/>
                </a:solidFill>
              </a:rPr>
              <a:t>				</a:t>
            </a:r>
            <a:r>
              <a:rPr lang="de-DE" sz="2000" b="1" u="sng" dirty="0" smtClean="0">
                <a:solidFill>
                  <a:srgbClr val="0070C0"/>
                </a:solidFill>
              </a:rPr>
              <a:t>Global Grants (GG)</a:t>
            </a:r>
          </a:p>
          <a:p>
            <a:pPr marL="0" indent="0">
              <a:buFont typeface="Arial" pitchFamily="34" charset="0"/>
              <a:buNone/>
            </a:pPr>
            <a:r>
              <a:rPr lang="de-DE" sz="2000" dirty="0" smtClean="0">
                <a:solidFill>
                  <a:srgbClr val="0070C0"/>
                </a:solidFill>
              </a:rPr>
              <a:t>				</a:t>
            </a:r>
            <a:r>
              <a:rPr lang="de-DE" sz="2000" b="1" u="sng" dirty="0" err="1" smtClean="0">
                <a:solidFill>
                  <a:srgbClr val="0070C0"/>
                </a:solidFill>
              </a:rPr>
              <a:t>Packaged</a:t>
            </a:r>
            <a:r>
              <a:rPr lang="de-DE" sz="2000" b="1" u="sng" dirty="0" smtClean="0">
                <a:solidFill>
                  <a:srgbClr val="0070C0"/>
                </a:solidFill>
              </a:rPr>
              <a:t> Grant </a:t>
            </a:r>
            <a:endParaRPr lang="de-DE" sz="2000" b="1" dirty="0" smtClean="0">
              <a:solidFill>
                <a:srgbClr val="0070C0"/>
              </a:solidFill>
            </a:endParaRPr>
          </a:p>
          <a:p>
            <a:pPr marL="0" indent="0">
              <a:buFont typeface="Arial" pitchFamily="34" charset="0"/>
              <a:buNone/>
            </a:pPr>
            <a:endParaRPr lang="fr-CH" dirty="0" smtClean="0"/>
          </a:p>
        </p:txBody>
      </p:sp>
      <p:sp>
        <p:nvSpPr>
          <p:cNvPr id="8" name="Rectangle 7"/>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9" name="Titre 1"/>
          <p:cNvSpPr>
            <a:spLocks noGrp="1"/>
          </p:cNvSpPr>
          <p:nvPr>
            <p:ph type="title"/>
          </p:nvPr>
        </p:nvSpPr>
        <p:spPr>
          <a:xfrm>
            <a:off x="228600" y="65088"/>
            <a:ext cx="11734800" cy="1325562"/>
          </a:xfrm>
        </p:spPr>
        <p:txBody>
          <a:bodyPr/>
          <a:lstStyle/>
          <a:p>
            <a:pPr algn="ctr" eaLnBrk="1" hangingPunct="1"/>
            <a:r>
              <a:rPr lang="fr-FR" sz="4000" smtClean="0">
                <a:solidFill>
                  <a:schemeClr val="bg1"/>
                </a:solidFill>
                <a:effectLst>
                  <a:outerShdw blurRad="38100" dist="38100" dir="2700000" algn="tl">
                    <a:srgbClr val="000000"/>
                  </a:outerShdw>
                </a:effectLst>
                <a:latin typeface="Corbel" pitchFamily="34" charset="0"/>
              </a:rPr>
              <a:t>La nouvelle structure des Subventions en un clin d</a:t>
            </a:r>
            <a:r>
              <a:rPr lang="fr-FR" altLang="fr-FR" sz="4000" smtClean="0">
                <a:solidFill>
                  <a:schemeClr val="bg1"/>
                </a:solidFill>
                <a:effectLst>
                  <a:outerShdw blurRad="38100" dist="38100" dir="2700000" algn="tl">
                    <a:srgbClr val="000000"/>
                  </a:outerShdw>
                </a:effectLst>
                <a:latin typeface="Corbel" pitchFamily="34" charset="0"/>
              </a:rPr>
              <a:t>’</a:t>
            </a:r>
            <a:r>
              <a:rPr lang="fr-FR" sz="4000" smtClean="0">
                <a:solidFill>
                  <a:schemeClr val="bg1"/>
                </a:solidFill>
                <a:effectLst>
                  <a:outerShdw blurRad="38100" dist="38100" dir="2700000" algn="tl">
                    <a:srgbClr val="000000"/>
                  </a:outerShdw>
                </a:effectLst>
                <a:latin typeface="Corbel" pitchFamily="34" charset="0"/>
              </a:rPr>
              <a:t>oeil</a:t>
            </a:r>
            <a:br>
              <a:rPr lang="fr-FR" sz="4000" smtClean="0">
                <a:solidFill>
                  <a:schemeClr val="bg1"/>
                </a:solidFill>
                <a:effectLst>
                  <a:outerShdw blurRad="38100" dist="38100" dir="2700000" algn="tl">
                    <a:srgbClr val="000000"/>
                  </a:outerShdw>
                </a:effectLst>
                <a:latin typeface="Corbel" pitchFamily="34" charset="0"/>
              </a:rPr>
            </a:br>
            <a:r>
              <a:rPr lang="fr-FR" sz="4000" smtClean="0">
                <a:solidFill>
                  <a:schemeClr val="bg1"/>
                </a:solidFill>
                <a:effectLst>
                  <a:outerShdw blurRad="38100" dist="38100" dir="2700000" algn="tl">
                    <a:srgbClr val="000000"/>
                  </a:outerShdw>
                </a:effectLst>
                <a:latin typeface="Corbel" pitchFamily="34" charset="0"/>
              </a:rPr>
              <a:t>Überblick über die neuen Grants</a:t>
            </a:r>
            <a:endParaRPr lang="fr-FR" sz="4000" smtClean="0">
              <a:solidFill>
                <a:schemeClr val="bg1"/>
              </a:solidFill>
              <a:latin typeface="Corbel" pitchFamily="34" charset="0"/>
            </a:endParaRPr>
          </a:p>
        </p:txBody>
      </p:sp>
      <p:sp>
        <p:nvSpPr>
          <p:cNvPr id="47109" name="ZoneTexte 5"/>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47110"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65" name="Rectangle 39064"/>
          <p:cNvSpPr/>
          <p:nvPr/>
        </p:nvSpPr>
        <p:spPr>
          <a:xfrm>
            <a:off x="4411663" y="5694363"/>
            <a:ext cx="4054475" cy="1017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39069" name="Connecteur droit avec flèche 39068"/>
          <p:cNvCxnSpPr>
            <a:stCxn id="202" idx="1"/>
            <a:endCxn id="24" idx="3"/>
          </p:cNvCxnSpPr>
          <p:nvPr/>
        </p:nvCxnSpPr>
        <p:spPr>
          <a:xfrm flipH="1">
            <a:off x="5119688" y="1866900"/>
            <a:ext cx="1323975" cy="31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0" y="133350"/>
            <a:ext cx="12204700" cy="1066800"/>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fr-FR">
              <a:solidFill>
                <a:srgbClr val="FFFFFF"/>
              </a:solidFill>
              <a:latin typeface="Calibri" charset="0"/>
              <a:ea typeface="ヒラギノ角ゴ Pro W3" charset="0"/>
              <a:cs typeface="ヒラギノ角ゴ Pro W3" charset="0"/>
            </a:endParaRPr>
          </a:p>
        </p:txBody>
      </p:sp>
      <p:sp>
        <p:nvSpPr>
          <p:cNvPr id="32772" name="Titre 1"/>
          <p:cNvSpPr>
            <a:spLocks noGrp="1"/>
          </p:cNvSpPr>
          <p:nvPr>
            <p:ph type="title"/>
          </p:nvPr>
        </p:nvSpPr>
        <p:spPr>
          <a:xfrm>
            <a:off x="1108075" y="65088"/>
            <a:ext cx="10820400" cy="1325562"/>
          </a:xfrm>
        </p:spPr>
        <p:txBody>
          <a:bodyPr/>
          <a:lstStyle/>
          <a:p>
            <a:pPr algn="ctr" eaLnBrk="1" hangingPunct="1">
              <a:defRPr/>
            </a:pPr>
            <a:r>
              <a:rPr lang="fr-FR" altLang="fr-FR" sz="4000" dirty="0">
                <a:solidFill>
                  <a:schemeClr val="bg1"/>
                </a:solidFill>
                <a:effectLst>
                  <a:outerShdw blurRad="38100" dist="38100" dir="2700000" algn="tl">
                    <a:srgbClr val="000000"/>
                  </a:outerShdw>
                </a:effectLst>
                <a:latin typeface="Corbel" panose="020B0503020204020204" pitchFamily="34" charset="0"/>
                <a:cs typeface="ＭＳ Ｐゴシック" charset="0"/>
              </a:rPr>
              <a:t>L</a:t>
            </a:r>
            <a:r>
              <a:rPr lang="fr-FR" altLang="fr-FR" sz="4000" dirty="0" smtClean="0">
                <a:solidFill>
                  <a:schemeClr val="bg1"/>
                </a:solidFill>
                <a:effectLst>
                  <a:outerShdw blurRad="38100" dist="38100" dir="2700000" algn="tl">
                    <a:srgbClr val="000000"/>
                  </a:outerShdw>
                </a:effectLst>
                <a:latin typeface="Corbel" panose="020B0503020204020204" pitchFamily="34" charset="0"/>
                <a:cs typeface="ＭＳ Ｐゴシック" charset="0"/>
              </a:rPr>
              <a:t>e financement  /  Die </a:t>
            </a:r>
            <a:r>
              <a:rPr lang="fr-FR" altLang="fr-FR" sz="4000" dirty="0" err="1" smtClean="0">
                <a:solidFill>
                  <a:schemeClr val="bg1"/>
                </a:solidFill>
                <a:effectLst>
                  <a:outerShdw blurRad="38100" dist="38100" dir="2700000" algn="tl">
                    <a:srgbClr val="000000"/>
                  </a:outerShdw>
                </a:effectLst>
                <a:latin typeface="Corbel" panose="020B0503020204020204" pitchFamily="34" charset="0"/>
                <a:cs typeface="ＭＳ Ｐゴシック" charset="0"/>
              </a:rPr>
              <a:t>Finanzierung</a:t>
            </a:r>
            <a:endParaRPr lang="fr-FR" altLang="fr-FR" sz="4000" dirty="0" smtClean="0">
              <a:solidFill>
                <a:schemeClr val="bg1"/>
              </a:solidFill>
              <a:latin typeface="Corbel" panose="020B0503020204020204" pitchFamily="34" charset="0"/>
              <a:cs typeface="ＭＳ Ｐゴシック" charset="0"/>
            </a:endParaRPr>
          </a:p>
        </p:txBody>
      </p:sp>
      <p:sp>
        <p:nvSpPr>
          <p:cNvPr id="4" name="Ellipse 3"/>
          <p:cNvSpPr/>
          <p:nvPr/>
        </p:nvSpPr>
        <p:spPr>
          <a:xfrm>
            <a:off x="2070100" y="2247900"/>
            <a:ext cx="968375" cy="25241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$ 50.- </a:t>
            </a:r>
          </a:p>
        </p:txBody>
      </p:sp>
      <p:cxnSp>
        <p:nvCxnSpPr>
          <p:cNvPr id="8" name="Connecteur droit avec flèche 7"/>
          <p:cNvCxnSpPr>
            <a:stCxn id="4" idx="4"/>
            <a:endCxn id="17" idx="0"/>
          </p:cNvCxnSpPr>
          <p:nvPr/>
        </p:nvCxnSpPr>
        <p:spPr>
          <a:xfrm flipH="1">
            <a:off x="2547938" y="2500313"/>
            <a:ext cx="6350" cy="1158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Ellipse 16"/>
          <p:cNvSpPr/>
          <p:nvPr/>
        </p:nvSpPr>
        <p:spPr>
          <a:xfrm>
            <a:off x="141288" y="2616200"/>
            <a:ext cx="48133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a:solidFill>
                  <a:srgbClr val="FFFFFF"/>
                </a:solidFill>
                <a:ea typeface="ヒラギノ角ゴ Pro W3" pitchFamily="3" charset="-128"/>
              </a:rPr>
              <a:t>FSD (Fond spécifique du District)</a:t>
            </a:r>
          </a:p>
          <a:p>
            <a:pPr algn="ctr"/>
            <a:r>
              <a:rPr lang="fr-FR" sz="1600">
                <a:solidFill>
                  <a:srgbClr val="FFFFFF"/>
                </a:solidFill>
                <a:ea typeface="ヒラギノ角ゴ Pro W3" pitchFamily="3" charset="-128"/>
              </a:rPr>
              <a:t>DDF (District-Designated-Fund)</a:t>
            </a:r>
          </a:p>
          <a:p>
            <a:pPr algn="ctr"/>
            <a:r>
              <a:rPr lang="fr-FR" sz="1600">
                <a:solidFill>
                  <a:srgbClr val="FFFFFF"/>
                </a:solidFill>
                <a:ea typeface="ヒラギノ角ゴ Pro W3" pitchFamily="3" charset="-128"/>
              </a:rPr>
              <a:t>(Sous contrôle du District- DRFC)</a:t>
            </a:r>
          </a:p>
        </p:txBody>
      </p:sp>
      <p:sp>
        <p:nvSpPr>
          <p:cNvPr id="23" name="Rectangle 22"/>
          <p:cNvSpPr/>
          <p:nvPr/>
        </p:nvSpPr>
        <p:spPr>
          <a:xfrm>
            <a:off x="625475" y="4705350"/>
            <a:ext cx="2108200" cy="7048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District Grants</a:t>
            </a:r>
          </a:p>
          <a:p>
            <a:pPr algn="ctr">
              <a:defRPr/>
            </a:pPr>
            <a:r>
              <a:rPr lang="fr-FR" sz="1600" dirty="0"/>
              <a:t> (DRFC)</a:t>
            </a:r>
          </a:p>
        </p:txBody>
      </p:sp>
      <p:cxnSp>
        <p:nvCxnSpPr>
          <p:cNvPr id="26" name="Connecteur droit avec flèche 25"/>
          <p:cNvCxnSpPr>
            <a:stCxn id="75" idx="4"/>
            <a:endCxn id="23" idx="0"/>
          </p:cNvCxnSpPr>
          <p:nvPr/>
        </p:nvCxnSpPr>
        <p:spPr>
          <a:xfrm>
            <a:off x="1676400" y="4454525"/>
            <a:ext cx="3175" cy="2508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a:stCxn id="229" idx="4"/>
            <a:endCxn id="39" idx="0"/>
          </p:cNvCxnSpPr>
          <p:nvPr/>
        </p:nvCxnSpPr>
        <p:spPr>
          <a:xfrm>
            <a:off x="3765550" y="2500313"/>
            <a:ext cx="3536950" cy="2413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10587038" y="2830513"/>
            <a:ext cx="1597025" cy="80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Fonds permanent</a:t>
            </a:r>
          </a:p>
        </p:txBody>
      </p:sp>
      <p:sp>
        <p:nvSpPr>
          <p:cNvPr id="52" name="Rectangle 51"/>
          <p:cNvSpPr/>
          <p:nvPr/>
        </p:nvSpPr>
        <p:spPr>
          <a:xfrm>
            <a:off x="5559425" y="4705350"/>
            <a:ext cx="2746375" cy="703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Global Grants</a:t>
            </a:r>
          </a:p>
          <a:p>
            <a:pPr algn="ctr">
              <a:defRPr/>
            </a:pPr>
            <a:r>
              <a:rPr lang="fr-FR" sz="1600" dirty="0"/>
              <a:t>(</a:t>
            </a:r>
            <a:r>
              <a:rPr lang="fr-FR" sz="1600"/>
              <a:t>www.Rotary.org</a:t>
            </a:r>
            <a:r>
              <a:rPr lang="fr-FR" sz="1600" dirty="0"/>
              <a:t> &gt; </a:t>
            </a:r>
            <a:r>
              <a:rPr lang="fr-FR" sz="1600" dirty="0" err="1"/>
              <a:t>My</a:t>
            </a:r>
            <a:r>
              <a:rPr lang="fr-FR" sz="1600" dirty="0"/>
              <a:t> Rotary)</a:t>
            </a:r>
          </a:p>
        </p:txBody>
      </p:sp>
      <p:cxnSp>
        <p:nvCxnSpPr>
          <p:cNvPr id="53" name="Connecteur droit avec flèche 52"/>
          <p:cNvCxnSpPr>
            <a:stCxn id="17" idx="4"/>
            <a:endCxn id="56" idx="0"/>
          </p:cNvCxnSpPr>
          <p:nvPr/>
        </p:nvCxnSpPr>
        <p:spPr>
          <a:xfrm>
            <a:off x="2547938" y="3759200"/>
            <a:ext cx="1263650" cy="27305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3032125" y="4032250"/>
            <a:ext cx="1558925" cy="44767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$ 25 (min)</a:t>
            </a:r>
            <a:endParaRPr lang="fr-FR" sz="900" dirty="0"/>
          </a:p>
        </p:txBody>
      </p:sp>
      <p:cxnSp>
        <p:nvCxnSpPr>
          <p:cNvPr id="58" name="Connecteur droit avec flèche 57"/>
          <p:cNvCxnSpPr>
            <a:stCxn id="56" idx="4"/>
            <a:endCxn id="52" idx="0"/>
          </p:cNvCxnSpPr>
          <p:nvPr/>
        </p:nvCxnSpPr>
        <p:spPr>
          <a:xfrm>
            <a:off x="3811588" y="4479925"/>
            <a:ext cx="3121025" cy="2254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882650" y="4011613"/>
            <a:ext cx="1587500" cy="44291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$ 25 (max)</a:t>
            </a:r>
            <a:endParaRPr lang="fr-FR" sz="900" dirty="0"/>
          </a:p>
        </p:txBody>
      </p:sp>
      <p:cxnSp>
        <p:nvCxnSpPr>
          <p:cNvPr id="85" name="Connecteur droit avec flèche 84"/>
          <p:cNvCxnSpPr>
            <a:stCxn id="17" idx="4"/>
            <a:endCxn id="75" idx="0"/>
          </p:cNvCxnSpPr>
          <p:nvPr/>
        </p:nvCxnSpPr>
        <p:spPr>
          <a:xfrm flipH="1">
            <a:off x="1676400" y="3759200"/>
            <a:ext cx="871538" cy="2524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233488" y="1654175"/>
            <a:ext cx="3886200" cy="43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Fond annuel / </a:t>
            </a:r>
            <a:r>
              <a:rPr lang="fr-FR" sz="1600" dirty="0" err="1"/>
              <a:t>Jaresfonds</a:t>
            </a:r>
            <a:endParaRPr lang="fr-FR" sz="1600" dirty="0"/>
          </a:p>
          <a:p>
            <a:pPr algn="ctr">
              <a:defRPr/>
            </a:pPr>
            <a:r>
              <a:rPr lang="fr-FR" sz="1600" dirty="0">
                <a:solidFill>
                  <a:srgbClr val="FF0000"/>
                </a:solidFill>
              </a:rPr>
              <a:t>SHARE</a:t>
            </a:r>
            <a:endParaRPr lang="fr-FR" sz="1500" dirty="0">
              <a:solidFill>
                <a:srgbClr val="FF0000"/>
              </a:solidFill>
            </a:endParaRPr>
          </a:p>
        </p:txBody>
      </p:sp>
      <p:cxnSp>
        <p:nvCxnSpPr>
          <p:cNvPr id="21" name="Connecteur droit avec flèche 20"/>
          <p:cNvCxnSpPr>
            <a:stCxn id="24" idx="2"/>
            <a:endCxn id="4" idx="0"/>
          </p:cNvCxnSpPr>
          <p:nvPr/>
        </p:nvCxnSpPr>
        <p:spPr>
          <a:xfrm flipH="1">
            <a:off x="2554288" y="2085975"/>
            <a:ext cx="622300" cy="1619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785" name="Connecteur droit avec flèche 32784"/>
          <p:cNvCxnSpPr>
            <a:stCxn id="39" idx="4"/>
            <a:endCxn id="52" idx="0"/>
          </p:cNvCxnSpPr>
          <p:nvPr/>
        </p:nvCxnSpPr>
        <p:spPr>
          <a:xfrm flipH="1">
            <a:off x="6932613" y="3611563"/>
            <a:ext cx="369887" cy="10937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stCxn id="39" idx="4"/>
            <a:endCxn id="117" idx="0"/>
          </p:cNvCxnSpPr>
          <p:nvPr/>
        </p:nvCxnSpPr>
        <p:spPr>
          <a:xfrm>
            <a:off x="7302500" y="3611563"/>
            <a:ext cx="3271838" cy="10937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280525" y="4705350"/>
            <a:ext cx="2587625" cy="7032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a:solidFill>
                  <a:srgbClr val="FFFFFF"/>
                </a:solidFill>
                <a:ea typeface="ヒラギノ角ゴ Pro W3" pitchFamily="3" charset="-128"/>
              </a:rPr>
              <a:t>Packaged Grants</a:t>
            </a:r>
          </a:p>
          <a:p>
            <a:pPr algn="ctr"/>
            <a:r>
              <a:rPr lang="fr-FR" sz="1600">
                <a:solidFill>
                  <a:srgbClr val="FFFFFF"/>
                </a:solidFill>
                <a:ea typeface="ヒラギノ角ゴ Pro W3" pitchFamily="3" charset="-128"/>
              </a:rPr>
              <a:t>Polio Plus, etc …</a:t>
            </a:r>
          </a:p>
        </p:txBody>
      </p:sp>
      <p:sp>
        <p:nvSpPr>
          <p:cNvPr id="202" name="Rectangle 201"/>
          <p:cNvSpPr/>
          <p:nvPr/>
        </p:nvSpPr>
        <p:spPr>
          <a:xfrm>
            <a:off x="6443663" y="1477963"/>
            <a:ext cx="1716087" cy="7762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600">
                <a:solidFill>
                  <a:srgbClr val="FFFFFF"/>
                </a:solidFill>
                <a:ea typeface="ヒラギノ角ゴ Pro W3" pitchFamily="3" charset="-128"/>
              </a:rPr>
              <a:t>Don / Gabe</a:t>
            </a:r>
          </a:p>
          <a:p>
            <a:pPr algn="ctr"/>
            <a:r>
              <a:rPr lang="fr-FR" sz="1600">
                <a:solidFill>
                  <a:srgbClr val="FFFFFF"/>
                </a:solidFill>
                <a:ea typeface="ヒラギノ角ゴ Pro W3" pitchFamily="3" charset="-128"/>
              </a:rPr>
              <a:t>Club-Privé</a:t>
            </a:r>
          </a:p>
          <a:p>
            <a:pPr algn="ctr"/>
            <a:r>
              <a:rPr lang="fr-FR" sz="1600">
                <a:solidFill>
                  <a:srgbClr val="FFFFFF"/>
                </a:solidFill>
                <a:ea typeface="ヒラギノ角ゴ Pro W3" pitchFamily="3" charset="-128"/>
              </a:rPr>
              <a:t> Klub-Privat</a:t>
            </a:r>
            <a:endParaRPr lang="fr-FR" sz="1500">
              <a:solidFill>
                <a:srgbClr val="FFFFFF"/>
              </a:solidFill>
              <a:ea typeface="ヒラギノ角ゴ Pro W3" pitchFamily="3" charset="-128"/>
            </a:endParaRPr>
          </a:p>
        </p:txBody>
      </p:sp>
      <p:cxnSp>
        <p:nvCxnSpPr>
          <p:cNvPr id="38955" name="Connecteur droit avec flèche 38954"/>
          <p:cNvCxnSpPr>
            <a:stCxn id="202" idx="2"/>
            <a:endCxn id="39" idx="0"/>
          </p:cNvCxnSpPr>
          <p:nvPr/>
        </p:nvCxnSpPr>
        <p:spPr>
          <a:xfrm>
            <a:off x="7302500" y="2254250"/>
            <a:ext cx="0" cy="487363"/>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968" name="Connecteur droit avec flèche 38967"/>
          <p:cNvCxnSpPr>
            <a:stCxn id="39" idx="6"/>
            <a:endCxn id="47" idx="2"/>
          </p:cNvCxnSpPr>
          <p:nvPr/>
        </p:nvCxnSpPr>
        <p:spPr>
          <a:xfrm>
            <a:off x="9575800" y="3176588"/>
            <a:ext cx="1011238" cy="5715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9" name="Ellipse 228"/>
          <p:cNvSpPr/>
          <p:nvPr/>
        </p:nvSpPr>
        <p:spPr>
          <a:xfrm>
            <a:off x="3333750" y="2249488"/>
            <a:ext cx="863600" cy="25082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$ 50.- </a:t>
            </a:r>
          </a:p>
        </p:txBody>
      </p:sp>
      <p:cxnSp>
        <p:nvCxnSpPr>
          <p:cNvPr id="205" name="Connecteur droit avec flèche 204"/>
          <p:cNvCxnSpPr>
            <a:stCxn id="24" idx="2"/>
            <a:endCxn id="229" idx="0"/>
          </p:cNvCxnSpPr>
          <p:nvPr/>
        </p:nvCxnSpPr>
        <p:spPr>
          <a:xfrm>
            <a:off x="3176588" y="2085975"/>
            <a:ext cx="588962" cy="1635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073" name="Connecteur droit avec flèche 39072"/>
          <p:cNvCxnSpPr>
            <a:stCxn id="202" idx="2"/>
            <a:endCxn id="117" idx="0"/>
          </p:cNvCxnSpPr>
          <p:nvPr/>
        </p:nvCxnSpPr>
        <p:spPr>
          <a:xfrm>
            <a:off x="7302500" y="2254250"/>
            <a:ext cx="3271838" cy="245110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Ellipse 38"/>
          <p:cNvSpPr/>
          <p:nvPr/>
        </p:nvSpPr>
        <p:spPr>
          <a:xfrm>
            <a:off x="5027613" y="2741613"/>
            <a:ext cx="4548187" cy="869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Fonds Mondial</a:t>
            </a:r>
          </a:p>
          <a:p>
            <a:pPr algn="ctr">
              <a:defRPr/>
            </a:pPr>
            <a:r>
              <a:rPr lang="fr-FR" sz="1600" dirty="0"/>
              <a:t>(Sous contrôle Administrateurs TRF)</a:t>
            </a:r>
          </a:p>
          <a:p>
            <a:pPr algn="ctr">
              <a:defRPr/>
            </a:pPr>
            <a:r>
              <a:rPr lang="fr-FR" sz="1600" dirty="0"/>
              <a:t>(</a:t>
            </a:r>
            <a:r>
              <a:rPr lang="fr-FR" sz="1600" dirty="0" err="1"/>
              <a:t>Evenston</a:t>
            </a:r>
            <a:r>
              <a:rPr lang="fr-FR" sz="1600" dirty="0"/>
              <a:t>)</a:t>
            </a:r>
          </a:p>
        </p:txBody>
      </p:sp>
      <p:sp>
        <p:nvSpPr>
          <p:cNvPr id="51231" name="ZoneTexte 1"/>
          <p:cNvSpPr txBox="1">
            <a:spLocks noChangeArrowheads="1"/>
          </p:cNvSpPr>
          <p:nvPr/>
        </p:nvSpPr>
        <p:spPr bwMode="auto">
          <a:xfrm>
            <a:off x="8264525" y="1195388"/>
            <a:ext cx="3922713" cy="1630362"/>
          </a:xfrm>
          <a:prstGeom prst="rect">
            <a:avLst/>
          </a:prstGeom>
          <a:noFill/>
          <a:ln w="9525">
            <a:solidFill>
              <a:srgbClr val="FF0000"/>
            </a:solidFill>
            <a:miter lim="800000"/>
            <a:headEnd/>
            <a:tailEnd/>
          </a:ln>
        </p:spPr>
        <p:txBody>
          <a:bodyPr>
            <a:spAutoFit/>
          </a:bodyPr>
          <a:lstStyle/>
          <a:p>
            <a:r>
              <a:rPr lang="fr-CH" sz="1400">
                <a:latin typeface="Calibri" pitchFamily="34" charset="0"/>
              </a:rPr>
              <a:t>Banque Raiffeisen du Vignoble</a:t>
            </a:r>
          </a:p>
          <a:p>
            <a:r>
              <a:rPr lang="fr-CH" sz="1400">
                <a:latin typeface="Calibri" pitchFamily="34" charset="0"/>
              </a:rPr>
              <a:t>Caisse de District 1990</a:t>
            </a:r>
          </a:p>
          <a:p>
            <a:r>
              <a:rPr lang="fr-CH" sz="1400">
                <a:latin typeface="Calibri" pitchFamily="34" charset="0"/>
              </a:rPr>
              <a:t>2023 Gorgier</a:t>
            </a:r>
          </a:p>
          <a:p>
            <a:r>
              <a:rPr lang="fr-CH" sz="1600" b="1">
                <a:solidFill>
                  <a:srgbClr val="FF0000"/>
                </a:solidFill>
                <a:latin typeface="Calibri" pitchFamily="34" charset="0"/>
              </a:rPr>
              <a:t>IBAN : CH81 8024 1000 0095 2397 5</a:t>
            </a:r>
          </a:p>
          <a:p>
            <a:r>
              <a:rPr lang="fr-CH" sz="1200">
                <a:latin typeface="Calibri" pitchFamily="34" charset="0"/>
              </a:rPr>
              <a:t>Mention : Fond annuel / SHARE</a:t>
            </a:r>
          </a:p>
          <a:p>
            <a:r>
              <a:rPr lang="fr-CH" sz="1400" i="1">
                <a:solidFill>
                  <a:srgbClr val="FF0000"/>
                </a:solidFill>
                <a:latin typeface="Calibri" pitchFamily="34" charset="0"/>
              </a:rPr>
              <a:t>Merci de verser vos Dons </a:t>
            </a:r>
            <a:r>
              <a:rPr lang="fr-CH" sz="1400" b="1" i="1">
                <a:solidFill>
                  <a:srgbClr val="FF0000"/>
                </a:solidFill>
                <a:latin typeface="Calibri" pitchFamily="34" charset="0"/>
              </a:rPr>
              <a:t>avant fin février</a:t>
            </a:r>
          </a:p>
          <a:p>
            <a:r>
              <a:rPr lang="de-DE" sz="1400" i="1">
                <a:solidFill>
                  <a:srgbClr val="FF0000"/>
                </a:solidFill>
                <a:latin typeface="Calibri" pitchFamily="34" charset="0"/>
                <a:cs typeface="Calibri" pitchFamily="34" charset="0"/>
              </a:rPr>
              <a:t>Vielen Dank Ihrer Spenden </a:t>
            </a:r>
            <a:r>
              <a:rPr lang="de-DE" sz="1400" b="1" i="1">
                <a:solidFill>
                  <a:srgbClr val="FF0000"/>
                </a:solidFill>
                <a:latin typeface="Calibri" pitchFamily="34" charset="0"/>
                <a:cs typeface="Calibri" pitchFamily="34" charset="0"/>
              </a:rPr>
              <a:t>vor Ende Februar </a:t>
            </a:r>
            <a:r>
              <a:rPr lang="de-DE" sz="1400" i="1">
                <a:solidFill>
                  <a:srgbClr val="FF0000"/>
                </a:solidFill>
                <a:latin typeface="Calibri" pitchFamily="34" charset="0"/>
                <a:cs typeface="Calibri" pitchFamily="34" charset="0"/>
              </a:rPr>
              <a:t>zahlen</a:t>
            </a:r>
            <a:endParaRPr lang="fr-CH" sz="1400" i="1">
              <a:solidFill>
                <a:srgbClr val="FF0000"/>
              </a:solidFill>
              <a:latin typeface="Calibri" pitchFamily="34" charset="0"/>
              <a:cs typeface="Calibri" pitchFamily="34" charset="0"/>
            </a:endParaRPr>
          </a:p>
        </p:txBody>
      </p:sp>
      <p:sp>
        <p:nvSpPr>
          <p:cNvPr id="51232" name="ZoneTexte 53"/>
          <p:cNvSpPr txBox="1">
            <a:spLocks noChangeArrowheads="1"/>
          </p:cNvSpPr>
          <p:nvPr/>
        </p:nvSpPr>
        <p:spPr bwMode="auto">
          <a:xfrm>
            <a:off x="9829800" y="6208713"/>
            <a:ext cx="2362200" cy="600075"/>
          </a:xfrm>
          <a:prstGeom prst="rect">
            <a:avLst/>
          </a:prstGeom>
          <a:noFill/>
          <a:ln w="9525">
            <a:noFill/>
            <a:miter lim="800000"/>
            <a:headEnd/>
            <a:tailEnd/>
          </a:ln>
        </p:spPr>
        <p:txBody>
          <a:bodyPr>
            <a:spAutoFit/>
          </a:bodyPr>
          <a:lstStyle/>
          <a:p>
            <a:r>
              <a:rPr lang="fr-CH" sz="1100">
                <a:solidFill>
                  <a:srgbClr val="1F497D"/>
                </a:solidFill>
                <a:cs typeface="Arial" pitchFamily="34" charset="0"/>
              </a:rPr>
              <a:t>Rot. </a:t>
            </a:r>
            <a:r>
              <a:rPr lang="fr-CH" sz="1100" b="1">
                <a:solidFill>
                  <a:srgbClr val="1F497D"/>
                </a:solidFill>
                <a:cs typeface="Arial" pitchFamily="34" charset="0"/>
              </a:rPr>
              <a:t>Georges Locher</a:t>
            </a:r>
            <a:r>
              <a:rPr lang="fr-CH" sz="1100">
                <a:solidFill>
                  <a:srgbClr val="1F497D"/>
                </a:solidFill>
                <a:cs typeface="Arial" pitchFamily="34" charset="0"/>
              </a:rPr>
              <a:t> – RC Jorat</a:t>
            </a:r>
            <a:endParaRPr lang="fr-CH" sz="1100">
              <a:cs typeface="Arial" pitchFamily="34" charset="0"/>
            </a:endParaRPr>
          </a:p>
          <a:p>
            <a:r>
              <a:rPr lang="fr-CH" sz="1100" b="1">
                <a:solidFill>
                  <a:srgbClr val="1F497D"/>
                </a:solidFill>
                <a:cs typeface="Arial" pitchFamily="34" charset="0"/>
              </a:rPr>
              <a:t>Président DRFC District 1990</a:t>
            </a:r>
            <a:endParaRPr lang="fr-CH" sz="1100">
              <a:cs typeface="Arial" pitchFamily="34" charset="0"/>
            </a:endParaRPr>
          </a:p>
          <a:p>
            <a:r>
              <a:rPr lang="fr-CH" sz="1100">
                <a:solidFill>
                  <a:srgbClr val="000000"/>
                </a:solidFill>
                <a:cs typeface="Arial" pitchFamily="34" charset="0"/>
                <a:hlinkClick r:id="rId3"/>
              </a:rPr>
              <a:t>georges.locher@locher-energie.ch</a:t>
            </a:r>
            <a:endParaRPr lang="fr-CH" sz="1100">
              <a:cs typeface="Arial" pitchFamily="34" charset="0"/>
            </a:endParaRPr>
          </a:p>
        </p:txBody>
      </p:sp>
      <p:pic>
        <p:nvPicPr>
          <p:cNvPr id="51233" name="Image_x0020_2" descr="cid:image001.jpg@01D22214.6AE357A0"/>
          <p:cNvPicPr>
            <a:picLocks noChangeAspect="1" noChangeArrowheads="1"/>
          </p:cNvPicPr>
          <p:nvPr/>
        </p:nvPicPr>
        <p:blipFill>
          <a:blip r:embed="rId4" r:link="rId5"/>
          <a:srcRect/>
          <a:stretch>
            <a:fillRect/>
          </a:stretch>
        </p:blipFill>
        <p:spPr bwMode="auto">
          <a:xfrm>
            <a:off x="10439400" y="6016625"/>
            <a:ext cx="992188" cy="219075"/>
          </a:xfrm>
          <a:prstGeom prst="rect">
            <a:avLst/>
          </a:prstGeom>
          <a:noFill/>
          <a:ln w="9525">
            <a:noFill/>
            <a:miter lim="800000"/>
            <a:headEnd/>
            <a:tailEnd/>
          </a:ln>
        </p:spPr>
      </p:pic>
      <p:sp>
        <p:nvSpPr>
          <p:cNvPr id="49" name="Ellipse 48"/>
          <p:cNvSpPr/>
          <p:nvPr/>
        </p:nvSpPr>
        <p:spPr>
          <a:xfrm>
            <a:off x="5370513" y="1739900"/>
            <a:ext cx="968375" cy="25241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$ 100.- </a:t>
            </a:r>
          </a:p>
        </p:txBody>
      </p:sp>
      <p:pic>
        <p:nvPicPr>
          <p:cNvPr id="51235" name="Image 122"/>
          <p:cNvPicPr>
            <a:picLocks noChangeAspect="1" noChangeArrowheads="1"/>
          </p:cNvPicPr>
          <p:nvPr/>
        </p:nvPicPr>
        <p:blipFill>
          <a:blip r:embed="rId6"/>
          <a:srcRect/>
          <a:stretch>
            <a:fillRect/>
          </a:stretch>
        </p:blipFill>
        <p:spPr bwMode="auto">
          <a:xfrm>
            <a:off x="6765925" y="5776913"/>
            <a:ext cx="1700213" cy="852487"/>
          </a:xfrm>
          <a:prstGeom prst="rect">
            <a:avLst/>
          </a:prstGeom>
          <a:noFill/>
          <a:ln w="9525">
            <a:noFill/>
            <a:miter lim="800000"/>
            <a:headEnd/>
            <a:tailEnd/>
          </a:ln>
        </p:spPr>
      </p:pic>
      <p:sp>
        <p:nvSpPr>
          <p:cNvPr id="51236" name="ZoneTexte 39050"/>
          <p:cNvSpPr txBox="1">
            <a:spLocks noChangeArrowheads="1"/>
          </p:cNvSpPr>
          <p:nvPr/>
        </p:nvSpPr>
        <p:spPr bwMode="auto">
          <a:xfrm>
            <a:off x="4497388" y="5665788"/>
            <a:ext cx="2546350" cy="1076325"/>
          </a:xfrm>
          <a:prstGeom prst="rect">
            <a:avLst/>
          </a:prstGeom>
          <a:noFill/>
          <a:ln w="9525">
            <a:noFill/>
            <a:miter lim="800000"/>
            <a:headEnd/>
            <a:tailEnd/>
          </a:ln>
        </p:spPr>
        <p:txBody>
          <a:bodyPr>
            <a:spAutoFit/>
          </a:bodyPr>
          <a:lstStyle/>
          <a:p>
            <a:pPr>
              <a:buFont typeface="Arial" pitchFamily="34" charset="0"/>
              <a:buNone/>
            </a:pPr>
            <a:r>
              <a:rPr lang="fr-CH" sz="1600" b="1">
                <a:solidFill>
                  <a:srgbClr val="002060"/>
                </a:solidFill>
                <a:latin typeface="Calibri" pitchFamily="34" charset="0"/>
              </a:rPr>
              <a:t>Don privé / Privat Gabe</a:t>
            </a:r>
          </a:p>
          <a:p>
            <a:r>
              <a:rPr lang="fr-CH" sz="1600" b="1">
                <a:solidFill>
                  <a:srgbClr val="2F5597"/>
                </a:solidFill>
                <a:latin typeface="Calibri" pitchFamily="34" charset="0"/>
                <a:hlinkClick r:id="rId7"/>
              </a:rPr>
              <a:t>www.Rotary.org</a:t>
            </a:r>
            <a:endParaRPr lang="fr-CH" sz="1600" b="1">
              <a:solidFill>
                <a:srgbClr val="2F5597"/>
              </a:solidFill>
              <a:latin typeface="Calibri" pitchFamily="34" charset="0"/>
            </a:endParaRPr>
          </a:p>
          <a:p>
            <a:r>
              <a:rPr lang="fr-CH" sz="1600" b="1">
                <a:solidFill>
                  <a:srgbClr val="002060"/>
                </a:solidFill>
                <a:latin typeface="Calibri" pitchFamily="34" charset="0"/>
              </a:rPr>
              <a:t>My Rotary</a:t>
            </a:r>
          </a:p>
          <a:p>
            <a:r>
              <a:rPr lang="fr-CH" sz="1600" b="1">
                <a:solidFill>
                  <a:srgbClr val="002060"/>
                </a:solidFill>
                <a:latin typeface="Calibri" pitchFamily="34" charset="0"/>
              </a:rPr>
              <a:t>Je donne / Spenden</a:t>
            </a:r>
          </a:p>
        </p:txBody>
      </p:sp>
      <p:sp>
        <p:nvSpPr>
          <p:cNvPr id="51237" name="ZoneTexte 2"/>
          <p:cNvSpPr txBox="1">
            <a:spLocks noChangeArrowheads="1"/>
          </p:cNvSpPr>
          <p:nvPr/>
        </p:nvSpPr>
        <p:spPr bwMode="auto">
          <a:xfrm>
            <a:off x="2708275" y="4687888"/>
            <a:ext cx="2654300" cy="738664"/>
          </a:xfrm>
          <a:prstGeom prst="rect">
            <a:avLst/>
          </a:prstGeom>
          <a:noFill/>
          <a:ln w="9525">
            <a:noFill/>
            <a:miter lim="800000"/>
            <a:headEnd/>
            <a:tailEnd/>
          </a:ln>
        </p:spPr>
        <p:txBody>
          <a:bodyPr>
            <a:spAutoFit/>
          </a:bodyPr>
          <a:lstStyle/>
          <a:p>
            <a:r>
              <a:rPr lang="fr-CH" sz="1400" dirty="0" smtClean="0"/>
              <a:t>2017-2018 </a:t>
            </a:r>
            <a:r>
              <a:rPr lang="fr-CH" sz="1400" dirty="0"/>
              <a:t>: </a:t>
            </a:r>
            <a:r>
              <a:rPr lang="fr-CH" sz="1400" dirty="0" smtClean="0">
                <a:solidFill>
                  <a:srgbClr val="00B050"/>
                </a:solidFill>
              </a:rPr>
              <a:t>$46</a:t>
            </a:r>
            <a:r>
              <a:rPr lang="fr-CH" altLang="fr-FR" sz="1400" dirty="0" smtClean="0">
                <a:solidFill>
                  <a:srgbClr val="00B050"/>
                </a:solidFill>
              </a:rPr>
              <a:t>’</a:t>
            </a:r>
            <a:r>
              <a:rPr lang="fr-CH" sz="1400" dirty="0" smtClean="0">
                <a:solidFill>
                  <a:srgbClr val="00B050"/>
                </a:solidFill>
              </a:rPr>
              <a:t>000 </a:t>
            </a:r>
            <a:r>
              <a:rPr lang="fr-CH" sz="1400" dirty="0">
                <a:solidFill>
                  <a:srgbClr val="2F5597"/>
                </a:solidFill>
              </a:rPr>
              <a:t>(</a:t>
            </a:r>
            <a:r>
              <a:rPr lang="fr-CH" sz="1400" dirty="0" smtClean="0">
                <a:solidFill>
                  <a:srgbClr val="2F5597"/>
                </a:solidFill>
              </a:rPr>
              <a:t>2014-15)</a:t>
            </a:r>
            <a:endParaRPr lang="fr-CH" sz="1400" dirty="0">
              <a:solidFill>
                <a:srgbClr val="2F5597"/>
              </a:solidFill>
            </a:endParaRPr>
          </a:p>
          <a:p>
            <a:r>
              <a:rPr lang="fr-CH" sz="1400" b="1" dirty="0" smtClean="0">
                <a:solidFill>
                  <a:srgbClr val="2F5597"/>
                </a:solidFill>
              </a:rPr>
              <a:t>2018-2019 </a:t>
            </a:r>
            <a:r>
              <a:rPr lang="fr-CH" sz="1400" b="1" dirty="0">
                <a:solidFill>
                  <a:srgbClr val="2F5597"/>
                </a:solidFill>
              </a:rPr>
              <a:t>: </a:t>
            </a:r>
            <a:r>
              <a:rPr lang="fr-CH" sz="1400" b="1" dirty="0" smtClean="0">
                <a:solidFill>
                  <a:srgbClr val="00B050"/>
                </a:solidFill>
              </a:rPr>
              <a:t>$62</a:t>
            </a:r>
            <a:r>
              <a:rPr lang="fr-CH" altLang="fr-FR" sz="1400" b="1" dirty="0" smtClean="0">
                <a:solidFill>
                  <a:srgbClr val="00B050"/>
                </a:solidFill>
              </a:rPr>
              <a:t>’</a:t>
            </a:r>
            <a:r>
              <a:rPr lang="fr-CH" sz="1400" b="1" dirty="0" smtClean="0">
                <a:solidFill>
                  <a:srgbClr val="00B050"/>
                </a:solidFill>
              </a:rPr>
              <a:t>000 </a:t>
            </a:r>
            <a:r>
              <a:rPr lang="fr-CH" sz="1400" b="1" dirty="0">
                <a:solidFill>
                  <a:srgbClr val="2F5597"/>
                </a:solidFill>
              </a:rPr>
              <a:t>(</a:t>
            </a:r>
            <a:r>
              <a:rPr lang="fr-CH" sz="1400" b="1" dirty="0" smtClean="0">
                <a:solidFill>
                  <a:srgbClr val="2F5597"/>
                </a:solidFill>
              </a:rPr>
              <a:t>2015-16)</a:t>
            </a:r>
            <a:endParaRPr lang="fr-CH" sz="1400" b="1" dirty="0">
              <a:solidFill>
                <a:srgbClr val="2F5597"/>
              </a:solidFill>
            </a:endParaRPr>
          </a:p>
          <a:p>
            <a:r>
              <a:rPr lang="fr-CH" sz="1400" dirty="0" smtClean="0"/>
              <a:t>2019-2020 </a:t>
            </a:r>
            <a:r>
              <a:rPr lang="fr-CH" sz="1400" dirty="0"/>
              <a:t>: </a:t>
            </a:r>
            <a:r>
              <a:rPr lang="fr-CH" sz="1400" dirty="0">
                <a:solidFill>
                  <a:srgbClr val="00B050"/>
                </a:solidFill>
              </a:rPr>
              <a:t>$</a:t>
            </a:r>
            <a:r>
              <a:rPr lang="fr-CH" sz="1400" dirty="0" smtClean="0">
                <a:solidFill>
                  <a:srgbClr val="00B050"/>
                </a:solidFill>
              </a:rPr>
              <a:t>65</a:t>
            </a:r>
            <a:r>
              <a:rPr lang="fr-CH" altLang="fr-FR" sz="1400" dirty="0" smtClean="0">
                <a:solidFill>
                  <a:srgbClr val="00B050"/>
                </a:solidFill>
              </a:rPr>
              <a:t>’</a:t>
            </a:r>
            <a:r>
              <a:rPr lang="fr-CH" sz="1400" dirty="0" smtClean="0">
                <a:solidFill>
                  <a:srgbClr val="00B050"/>
                </a:solidFill>
              </a:rPr>
              <a:t>000 </a:t>
            </a:r>
            <a:r>
              <a:rPr lang="fr-CH" sz="1400" dirty="0">
                <a:solidFill>
                  <a:srgbClr val="2F5597"/>
                </a:solidFill>
              </a:rPr>
              <a:t>(</a:t>
            </a:r>
            <a:r>
              <a:rPr lang="fr-CH" sz="1400" dirty="0" smtClean="0">
                <a:solidFill>
                  <a:srgbClr val="2F5597"/>
                </a:solidFill>
              </a:rPr>
              <a:t>2016-17)</a:t>
            </a:r>
            <a:endParaRPr lang="fr-CH" sz="1400" dirty="0">
              <a:solidFill>
                <a:srgbClr val="2F5597"/>
              </a:solidFill>
            </a:endParaRPr>
          </a:p>
        </p:txBody>
      </p:sp>
      <p:sp>
        <p:nvSpPr>
          <p:cNvPr id="51238" name="ZoneTexte 40"/>
          <p:cNvSpPr txBox="1">
            <a:spLocks noChangeArrowheads="1"/>
          </p:cNvSpPr>
          <p:nvPr/>
        </p:nvSpPr>
        <p:spPr bwMode="auto">
          <a:xfrm>
            <a:off x="5062537" y="4040138"/>
            <a:ext cx="1870075" cy="523220"/>
          </a:xfrm>
          <a:prstGeom prst="rect">
            <a:avLst/>
          </a:prstGeom>
          <a:noFill/>
          <a:ln w="9525">
            <a:noFill/>
            <a:miter lim="800000"/>
            <a:headEnd/>
            <a:tailEnd/>
          </a:ln>
        </p:spPr>
        <p:txBody>
          <a:bodyPr>
            <a:spAutoFit/>
          </a:bodyPr>
          <a:lstStyle/>
          <a:p>
            <a:r>
              <a:rPr lang="fr-CH" sz="1400" b="1" dirty="0">
                <a:solidFill>
                  <a:srgbClr val="2F5597"/>
                </a:solidFill>
              </a:rPr>
              <a:t>       DDF D-1990</a:t>
            </a:r>
          </a:p>
          <a:p>
            <a:r>
              <a:rPr lang="fr-CH" sz="1400" b="1" dirty="0" smtClean="0">
                <a:solidFill>
                  <a:srgbClr val="2F5597"/>
                </a:solidFill>
              </a:rPr>
              <a:t>      GG $190’000</a:t>
            </a:r>
            <a:endParaRPr lang="fr-CH" sz="1400" dirty="0">
              <a:solidFill>
                <a:srgbClr val="00B050"/>
              </a:solidFill>
            </a:endParaRPr>
          </a:p>
        </p:txBody>
      </p:sp>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1107</Words>
  <Application>Microsoft Office PowerPoint</Application>
  <PresentationFormat>Grand écran</PresentationFormat>
  <Paragraphs>273</Paragraphs>
  <Slides>15</Slides>
  <Notes>15</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15</vt:i4>
      </vt:variant>
    </vt:vector>
  </HeadingPairs>
  <TitlesOfParts>
    <vt:vector size="31" baseType="lpstr">
      <vt:lpstr>ＭＳ Ｐゴシック</vt:lpstr>
      <vt:lpstr>ＭＳ Ｐゴシック</vt:lpstr>
      <vt:lpstr>Arial</vt:lpstr>
      <vt:lpstr>Arial Narrow</vt:lpstr>
      <vt:lpstr>Arial Narrow Bold</vt:lpstr>
      <vt:lpstr>Calibri</vt:lpstr>
      <vt:lpstr>Calibri Light</vt:lpstr>
      <vt:lpstr>Corbel</vt:lpstr>
      <vt:lpstr>Georgia</vt:lpstr>
      <vt:lpstr>Times New Roman</vt:lpstr>
      <vt:lpstr>Trebuchet MS</vt:lpstr>
      <vt:lpstr>ヒラギノ角ゴ Pro W3</vt:lpstr>
      <vt:lpstr>Communications_white</vt:lpstr>
      <vt:lpstr>Custom Design</vt:lpstr>
      <vt:lpstr>2_Custom Design</vt:lpstr>
      <vt:lpstr>Thème Office</vt:lpstr>
      <vt:lpstr>Présentation PowerPoint</vt:lpstr>
      <vt:lpstr>Préface  /  Vorwort</vt:lpstr>
      <vt:lpstr>Le commencement  /  Am Anfang</vt:lpstr>
      <vt:lpstr>The Rotary Fondation (TRF)</vt:lpstr>
      <vt:lpstr>Histoire de la Fondation  /  Geschichte des Fondation</vt:lpstr>
      <vt:lpstr>Axes stratégiques  /  Strategischen Achsen The Rotary Fondation (TRF)</vt:lpstr>
      <vt:lpstr>Axes stratégiques  /  Strategischen Achsen The Rotary Fondation Global Grants (GG)</vt:lpstr>
      <vt:lpstr>La nouvelle structure des Subventions en un clin d’oeil Überblick über die neuen Grants</vt:lpstr>
      <vt:lpstr>Le financement  /  Die Finanzierung</vt:lpstr>
      <vt:lpstr>DG : Exemples / Beispiel</vt:lpstr>
      <vt:lpstr>Subventions de District  /  District Grants (DG)</vt:lpstr>
      <vt:lpstr>GG : Exemples / Beispiel</vt:lpstr>
      <vt:lpstr>Memorandum of Understanding - MOU</vt:lpstr>
      <vt:lpstr>Pour d’autres informations  Für andere Auskunft </vt:lpstr>
      <vt:lpstr>Conclusion  /  Am Schluss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Georges Locher</cp:lastModifiedBy>
  <cp:revision>120</cp:revision>
  <cp:lastPrinted>2017-10-24T08:32:18Z</cp:lastPrinted>
  <dcterms:created xsi:type="dcterms:W3CDTF">2016-06-13T19:13:18Z</dcterms:created>
  <dcterms:modified xsi:type="dcterms:W3CDTF">2018-01-28T16:59:52Z</dcterms:modified>
</cp:coreProperties>
</file>