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90" r:id="rId3"/>
    <p:sldId id="292" r:id="rId4"/>
    <p:sldId id="726" r:id="rId5"/>
    <p:sldId id="727" r:id="rId6"/>
    <p:sldId id="728" r:id="rId7"/>
    <p:sldId id="729" r:id="rId8"/>
    <p:sldId id="730" r:id="rId9"/>
    <p:sldId id="732" r:id="rId10"/>
    <p:sldId id="733" r:id="rId11"/>
    <p:sldId id="735" r:id="rId12"/>
    <p:sldId id="731" r:id="rId13"/>
    <p:sldId id="321" r:id="rId14"/>
    <p:sldId id="718" r:id="rId15"/>
    <p:sldId id="721" r:id="rId16"/>
    <p:sldId id="672" r:id="rId17"/>
    <p:sldId id="73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trand Girod" initials="BG" lastIdx="3" clrIdx="0">
    <p:extLst>
      <p:ext uri="{19B8F6BF-5375-455C-9EA6-DF929625EA0E}">
        <p15:presenceInfo xmlns:p15="http://schemas.microsoft.com/office/powerpoint/2012/main" userId="S::Bertrand.Girod@serbeco.ch::53926ed9-e0d6-4365-b0f1-5dd9b9b5b7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53D2FF"/>
    <a:srgbClr val="00A4DE"/>
    <a:srgbClr val="12F63D"/>
    <a:srgbClr val="0A7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80093" autoAdjust="0"/>
  </p:normalViewPr>
  <p:slideViewPr>
    <p:cSldViewPr snapToGrid="0">
      <p:cViewPr varScale="1">
        <p:scale>
          <a:sx n="102" d="100"/>
          <a:sy n="102" d="100"/>
        </p:scale>
        <p:origin x="132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7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/>
              <a:t>Conso 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3258852764405333"/>
          <c:y val="0.19107834436075197"/>
          <c:w val="0.71944919947292996"/>
          <c:h val="0.56335460346399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Feuil1!$B$4</c:f>
              <c:strCache>
                <c:ptCount val="1"/>
                <c:pt idx="0">
                  <c:v>2007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Feuil1!$A$5:$A$7</c:f>
              <c:strCache>
                <c:ptCount val="3"/>
                <c:pt idx="0">
                  <c:v>Avocats</c:v>
                </c:pt>
                <c:pt idx="1">
                  <c:v>Pastèques</c:v>
                </c:pt>
                <c:pt idx="2">
                  <c:v>Myrtilles</c:v>
                </c:pt>
              </c:strCache>
            </c:strRef>
          </c:cat>
          <c:val>
            <c:numRef>
              <c:f>Feuil1!$B$5:$B$7</c:f>
              <c:numCache>
                <c:formatCode>General</c:formatCode>
                <c:ptCount val="3"/>
                <c:pt idx="0">
                  <c:v>5000</c:v>
                </c:pt>
                <c:pt idx="1">
                  <c:v>12000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7-42E0-8B9A-9BEFAE063DFA}"/>
            </c:ext>
          </c:extLst>
        </c:ser>
        <c:ser>
          <c:idx val="1"/>
          <c:order val="1"/>
          <c:tx>
            <c:strRef>
              <c:f>Feuil1!$C$4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Feuil1!$A$5:$A$7</c:f>
              <c:strCache>
                <c:ptCount val="3"/>
                <c:pt idx="0">
                  <c:v>Avocats</c:v>
                </c:pt>
                <c:pt idx="1">
                  <c:v>Pastèques</c:v>
                </c:pt>
                <c:pt idx="2">
                  <c:v>Myrtilles</c:v>
                </c:pt>
              </c:strCache>
            </c:strRef>
          </c:cat>
          <c:val>
            <c:numRef>
              <c:f>Feuil1!$C$5:$C$7</c:f>
              <c:numCache>
                <c:formatCode>General</c:formatCode>
                <c:ptCount val="3"/>
                <c:pt idx="0">
                  <c:v>15000</c:v>
                </c:pt>
                <c:pt idx="1">
                  <c:v>30000</c:v>
                </c:pt>
                <c:pt idx="2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7-42E0-8B9A-9BEFAE063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82561760"/>
        <c:axId val="782556512"/>
      </c:barChart>
      <c:catAx>
        <c:axId val="78256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2556512"/>
        <c:crosses val="autoZero"/>
        <c:auto val="1"/>
        <c:lblAlgn val="ctr"/>
        <c:lblOffset val="100"/>
        <c:noMultiLvlLbl val="0"/>
      </c:catAx>
      <c:valAx>
        <c:axId val="78255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2561760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fr-CH"/>
                    <a:t>ktonnes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64676053749677"/>
          <c:y val="0.86132802711304446"/>
          <c:w val="0.27864866278299688"/>
          <c:h val="7.4430278676801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4F94A26-D93D-4C38-B628-AD373F4FCF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0F5798-9CD9-4098-ABDB-EA67B85802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8AAEF-BCA9-4B65-9FFB-4A85242434B1}" type="datetimeFigureOut">
              <a:rPr lang="fr-CH" smtClean="0"/>
              <a:t>31.03.2022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12B939-4E09-4AAA-BA7A-E9EA892B48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4B9648-3F0B-43BE-89CE-53ABA8304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2A959-85A7-4BD7-AEB1-B65077EA0DA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922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EEB60-BECC-4234-A74F-215FACFAC44C}" type="datetimeFigureOut">
              <a:rPr lang="fr-CH" smtClean="0"/>
              <a:t>31.03.2022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9FE4D-A315-43D1-B845-A64D0350D2C8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170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temps.ch/economie/pendant-pandemie-ruee-fruits-legumes-importe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Question « bon pour le climat » ou « bon pour nous » ?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9FE4D-A315-43D1-B845-A64D0350D2C8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043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Si terre 24h, homme 5 secondes, anthropocène 2 millièmes de seconde</a:t>
            </a:r>
          </a:p>
          <a:p>
            <a:r>
              <a:rPr lang="fr-CH" dirty="0"/>
              <a:t>Si terre = 42 km, homme 2.5 m, anthropocène 1 mm</a:t>
            </a:r>
            <a:endParaRPr lang="fr-FR" dirty="0"/>
          </a:p>
          <a:p>
            <a:endParaRPr lang="fr-FR" dirty="0"/>
          </a:p>
          <a:p>
            <a:r>
              <a:rPr lang="fr-FR" dirty="0"/>
              <a:t>Evolution positives = survie à la naissance, espérance de vie (médecine, alimentation, éducation)</a:t>
            </a:r>
          </a:p>
          <a:p>
            <a:endParaRPr lang="fr-FR" dirty="0"/>
          </a:p>
          <a:p>
            <a:r>
              <a:rPr lang="fr-CH" dirty="0"/>
              <a:t>Evolutions négatives = utilisation énergies fossiles, concentration CO2 atmosphère, pression sur écosystèmes....</a:t>
            </a:r>
          </a:p>
          <a:p>
            <a:endParaRPr lang="fr-CH" dirty="0"/>
          </a:p>
          <a:p>
            <a:r>
              <a:rPr lang="fr-CH" dirty="0"/>
              <a:t>1 litre essence = 10 jours (bras) à 100 jours (jambes) d’un travailleur de force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9FE4D-A315-43D1-B845-A64D0350D2C8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112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Pendant la pandémie, les importations de produits frais (fruits et légumes) ont augmenté de 15% </a:t>
            </a:r>
            <a:r>
              <a:rPr lang="fr-CH" dirty="0" err="1"/>
              <a:t>pr</a:t>
            </a:r>
            <a:r>
              <a:rPr lang="fr-CH" dirty="0"/>
              <a:t> à 2019</a:t>
            </a:r>
          </a:p>
          <a:p>
            <a:r>
              <a:rPr lang="fr-CH" dirty="0">
                <a:hlinkClick r:id="rId3"/>
              </a:rPr>
              <a:t>https://www.letemps.ch/economie/pendant-pandemie-ruee-fruits-legumes-importes</a:t>
            </a:r>
            <a:endParaRPr lang="fr-CH" dirty="0"/>
          </a:p>
          <a:p>
            <a:pPr marL="202310" indent="-202310" defTabSz="269747">
              <a:spcBef>
                <a:spcPts val="300"/>
              </a:spcBef>
              <a:defRPr sz="1416"/>
            </a:pPr>
            <a:r>
              <a:rPr lang="fr-FR" dirty="0"/>
              <a:t>Fast-fashion = 100 milliards de vêtements produits par an; +294% de production polyester depuis 2000; Industrie la plus sale après le pétrole?</a:t>
            </a:r>
          </a:p>
          <a:p>
            <a:pPr marL="202310" indent="-202310" defTabSz="269747">
              <a:spcBef>
                <a:spcPts val="300"/>
              </a:spcBef>
              <a:defRPr sz="1416"/>
            </a:pPr>
            <a:r>
              <a:rPr lang="fr-FR" dirty="0"/>
              <a:t>Conditions de production?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EB1C-7CE3-435A-B6FF-49B1FD32147B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488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E978-9341-49DC-808E-0AC152E9B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DDE31-9E75-4B43-9520-F196F12CE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D2068-4E1D-4007-AFDF-1BCDFD9A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191C9-ED17-4E29-9A98-2CAFB545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744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F72F-7F46-4EAB-9342-C88BE75D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141A5-509B-43A5-92AE-80B83BED2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AF538-6729-4BF2-9AED-8836F478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95798-E161-41AD-9427-F276B4C45FEC}" type="datetime1">
              <a:rPr lang="fr-CH" smtClean="0"/>
              <a:t>31.03.2022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5CE1C-60A5-406E-94B8-1EBBFFA3A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C501E-85F7-4EB1-ADA7-668B0ECE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6600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7E1B2-5B96-4EC8-89BD-A312AE2F8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ABCDB-7E14-4023-AC17-E63C74DA4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87810-DDA1-474F-92A9-2BBB73AF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2161-DFED-4DCE-B2BA-309530312599}" type="datetime1">
              <a:rPr lang="fr-CH" smtClean="0"/>
              <a:t>31.03.2022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ADA60-B40B-4359-85FA-F05CE0B1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2451B-A927-4253-AE81-3B8008F6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2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3BE05B-88FF-474D-AAD1-A78C72FB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E58-D36C-47DB-9A93-A01117B2BEE8}" type="datetimeFigureOut">
              <a:rPr lang="fr-CH" smtClean="0"/>
              <a:t>31.03.2022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3EB788-A6B4-4CC2-8584-301EB1E2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DC02E7-2722-4A92-AAA3-9C81BEE0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AA62-E1E8-4BF1-9CDB-FE7C4211967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535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F2385-2E32-420F-8E61-279B8970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5B28B-E3B1-4853-9700-0FF453E45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E83CC6-EE49-4077-BBB1-8D604B84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FE58-D36C-47DB-9A93-A01117B2BEE8}" type="datetimeFigureOut">
              <a:rPr lang="fr-CH" smtClean="0"/>
              <a:t>31.03.2022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20F8AA-8894-4E2B-B627-E04B2ECA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2D5C33-9BB0-4414-AFD1-BF3D645C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AA62-E1E8-4BF1-9CDB-FE7C4211967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975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1CFA-D04A-4B84-BB76-B2219B00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09F88-63B5-4883-813D-210BCC0BB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641D9-11F6-40B4-9F75-00475167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20068-79F3-40DE-ABE4-A329E43C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745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C9DE-98D9-4AE3-84AF-AFF01067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7D722-5E1B-462C-BADB-53D110B63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D7326-5BE3-4ED7-9466-1012C836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571F-BCCD-4D36-AA98-465983AEE2E5}" type="datetime1">
              <a:rPr lang="fr-CH" smtClean="0"/>
              <a:t>31.03.2022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B4AD2-A930-4285-A07D-8373FBFE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315D9-977E-432F-B2F7-A698227D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017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CBB41-2C4A-4F75-8162-BC7C8460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B7A68-AEC2-40A0-89D7-427A257B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848A3-2339-493E-B292-C203AECD4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7422A-7CB4-42B1-8086-E70011E3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863C-348D-47AB-B305-E9D7A0DF1FA4}" type="datetime1">
              <a:rPr lang="fr-CH" smtClean="0"/>
              <a:t>31.03.2022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FA11F-B74F-46BF-B280-C8615A6D5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67295-B56A-41CA-9639-3598F4EF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1603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02CB-DD5F-4A41-8B10-0F189F91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67CF0-9AD8-40DA-AFCA-5BC296441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FA941-3CDC-4CCA-904D-2D5D77F64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023F4-236A-41B8-B426-4DFB7E73B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A13C9-A9E6-45B9-A534-618C02F59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51EDAF-A3AE-4C2B-8A04-9C843AB7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7815-9E2B-4291-A2C2-67F881C4AC42}" type="datetime1">
              <a:rPr lang="fr-CH" smtClean="0"/>
              <a:t>31.03.2022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4BAC4-B3B9-41C0-ADBC-F1C1AD38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DC77D-E4B0-4AF4-82A3-AF12C54B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63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540B-43E1-4340-9831-99BB3A903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1B07D-8CFC-4222-97B0-7B904D57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B439-52AA-4468-933E-9BEAA96CEE8F}" type="datetime1">
              <a:rPr lang="fr-CH" smtClean="0"/>
              <a:t>31.03.2022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0C014-E62F-4191-A0C7-F0ACA209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6EFB9-465E-41EE-AA90-60B51492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380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E8CD7-B91C-49C5-8F44-D3D179FF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8D3C-DA5F-4448-AD5E-886C95271A6D}" type="datetime1">
              <a:rPr lang="fr-CH" smtClean="0"/>
              <a:t>31.03.2022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A29486-C790-4CC3-AAD1-93738E9A4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55894-C0BA-45E3-921F-68E00CED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098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DB44C-6755-4E1A-B996-E1FCDC10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3D22E-CE85-43BA-A4E6-EA0D4E95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C2BF2-955C-43AF-8B86-10C6B77C9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19074-B0AC-49F2-B5C7-C0B5F001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B11B3-6591-42A7-B006-CFF4E4B0DAF1}" type="datetime1">
              <a:rPr lang="fr-CH" smtClean="0"/>
              <a:t>31.03.2022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41152-88F0-4775-AA3B-EE88AFA4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2DFDC-0A4F-4464-A27F-859E3781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2251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5713-2124-4C85-889F-7E530066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9088F-3F4F-410F-BFA0-1FAAD0EE3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CE923-FC10-44E3-B34E-048EAF253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9FA94-118F-453E-97B0-493740BD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3F5A-4D5F-4525-818A-0F1B267B3BDC}" type="datetime1">
              <a:rPr lang="fr-CH" smtClean="0"/>
              <a:t>31.03.2022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E83E9-089B-4C16-A366-EBD95453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4338D-2018-44CB-B1C0-C6C5CD1E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393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FB252-CDBC-4F5E-9648-6EDC42F7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FAA39-415F-49AF-B6C3-F75CF4633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52523-304F-4D78-B816-699184553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9D409-E4EE-48EA-BE0B-236114BB629F}" type="datetime1">
              <a:rPr lang="fr-CH" smtClean="0"/>
              <a:t>31.03.2022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574F8-BE13-4A98-8545-8E6667EDC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872CC-1C4A-4F4F-B462-A1626D753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5CAA5-758D-4145-B87C-A2E8B113852B}" type="slidenum">
              <a:rPr lang="fr-CH" smtClean="0"/>
              <a:t>‹N°›</a:t>
            </a:fld>
            <a:endParaRPr lang="fr-CH"/>
          </a:p>
        </p:txBody>
      </p:sp>
      <p:pic>
        <p:nvPicPr>
          <p:cNvPr id="7" name="Image 32">
            <a:extLst>
              <a:ext uri="{FF2B5EF4-FFF2-40B4-BE49-F238E27FC236}">
                <a16:creationId xmlns:a16="http://schemas.microsoft.com/office/drawing/2014/main" id="{F98C127A-BB67-4E97-89E4-B4844AFF11D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6240379"/>
            <a:ext cx="12192000" cy="634245"/>
          </a:xfrm>
          <a:prstGeom prst="rect">
            <a:avLst/>
          </a:prstGeom>
        </p:spPr>
      </p:pic>
      <p:pic>
        <p:nvPicPr>
          <p:cNvPr id="8" name="Image 32">
            <a:extLst>
              <a:ext uri="{FF2B5EF4-FFF2-40B4-BE49-F238E27FC236}">
                <a16:creationId xmlns:a16="http://schemas.microsoft.com/office/drawing/2014/main" id="{C0FC01CB-FC02-4972-B617-AC3F5C5F376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 flipV="1">
            <a:off x="8724928" y="3377177"/>
            <a:ext cx="6858002" cy="103648"/>
          </a:xfrm>
          <a:prstGeom prst="rect">
            <a:avLst/>
          </a:prstGeom>
        </p:spPr>
      </p:pic>
      <p:pic>
        <p:nvPicPr>
          <p:cNvPr id="9" name="Image 32">
            <a:extLst>
              <a:ext uri="{FF2B5EF4-FFF2-40B4-BE49-F238E27FC236}">
                <a16:creationId xmlns:a16="http://schemas.microsoft.com/office/drawing/2014/main" id="{D8576E3F-AFDB-4513-B495-748CA61027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 flipV="1">
            <a:off x="-5277" y="-12953"/>
            <a:ext cx="12197277" cy="149478"/>
          </a:xfrm>
          <a:prstGeom prst="rect">
            <a:avLst/>
          </a:prstGeom>
        </p:spPr>
      </p:pic>
      <p:pic>
        <p:nvPicPr>
          <p:cNvPr id="10" name="Image 32">
            <a:extLst>
              <a:ext uri="{FF2B5EF4-FFF2-40B4-BE49-F238E27FC236}">
                <a16:creationId xmlns:a16="http://schemas.microsoft.com/office/drawing/2014/main" id="{25BFAC09-8093-4C6E-803C-53325F510C1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 flipV="1">
            <a:off x="-3381889" y="3376611"/>
            <a:ext cx="6858003" cy="104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8FFDDB-F516-429A-9E9E-A02E909F887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618076" y="6289688"/>
            <a:ext cx="385848" cy="4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52" r:id="rId4"/>
    <p:sldLayoutId id="2147483653" r:id="rId5"/>
    <p:sldLayoutId id="2147483654" r:id="rId6"/>
    <p:sldLayoutId id="2147483668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848EB9-E3D4-447A-811F-672EB4D4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E985F8-B5D9-431B-A14B-745076F46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B07EEF-4103-426C-A030-9692622DD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8FE58-D36C-47DB-9A93-A01117B2BEE8}" type="datetimeFigureOut">
              <a:rPr lang="fr-CH" smtClean="0"/>
              <a:t>31.03.2022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40CFE-AD08-4461-B4F2-5E779A7B7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BE7EBF-60F4-4E8B-8FA7-2F288BE3E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FAA62-E1E8-4BF1-9CDB-FE7C4211967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229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quemondiale.org/fr/home" TargetMode="External"/><Relationship Id="rId7" Type="http://schemas.openxmlformats.org/officeDocument/2006/relationships/hyperlink" Target="https://bcorporation.eu/become-a-b-corp/b-impact-assessment/" TargetMode="External"/><Relationship Id="rId2" Type="http://schemas.openxmlformats.org/officeDocument/2006/relationships/hyperlink" Target="https://www.youtube.com/watch?v=eSJg3CBP1Z4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fs.admin.ch/bfs/fr/home.html" TargetMode="External"/><Relationship Id="rId5" Type="http://schemas.openxmlformats.org/officeDocument/2006/relationships/hyperlink" Target="https://www.ipcc.ch/languages-2/francais/" TargetMode="External"/><Relationship Id="rId4" Type="http://schemas.openxmlformats.org/officeDocument/2006/relationships/hyperlink" Target="https://www.rts.ch/la-1ere/programmes/on-en-parle/11390204-ecobilans-de-nos-gestes-du-quotidien.html#chap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7DEFA4E-F049-4781-B4BE-6148B9EF75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625" r="2511" b="1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E72530-A7C3-49B9-B7AC-5D35B394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ECONOMIE CIRCULAIRE: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BON POUR LE CLIMAT?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QUELLES ACTIONS?</a:t>
            </a:r>
          </a:p>
        </p:txBody>
      </p:sp>
      <p:sp>
        <p:nvSpPr>
          <p:cNvPr id="33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7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E3EA2C-F4C7-460D-B607-8763B3E57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85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626060"/>
                </a:solidFill>
                <a:latin typeface="Average"/>
              </a:rPr>
              <a:t>Prenez en compte le climat dans votre planification stratégique</a:t>
            </a:r>
          </a:p>
          <a:p>
            <a:r>
              <a:rPr lang="fr-FR" sz="3600" b="1" i="0" dirty="0">
                <a:solidFill>
                  <a:srgbClr val="626060"/>
                </a:solidFill>
                <a:effectLst/>
                <a:latin typeface="Average"/>
              </a:rPr>
              <a:t>Mesurez vos émissions de gaz à effet de serre</a:t>
            </a:r>
          </a:p>
          <a:p>
            <a:r>
              <a:rPr lang="fr-FR" sz="3600" b="1" i="0" dirty="0">
                <a:solidFill>
                  <a:srgbClr val="626060"/>
                </a:solidFill>
                <a:effectLst/>
                <a:latin typeface="Average"/>
              </a:rPr>
              <a:t>Dévoilez vos initiatives et rendez des comptes</a:t>
            </a:r>
          </a:p>
          <a:p>
            <a:r>
              <a:rPr lang="fr-FR" sz="3600" b="1" i="0" dirty="0">
                <a:solidFill>
                  <a:srgbClr val="626060"/>
                </a:solidFill>
                <a:effectLst/>
                <a:latin typeface="Average"/>
              </a:rPr>
              <a:t>Élaborez des programmes d’atténuation des changements climatiques</a:t>
            </a:r>
            <a:endParaRPr lang="fr-FR" sz="3600" b="1" dirty="0">
              <a:solidFill>
                <a:srgbClr val="626060"/>
              </a:solidFill>
              <a:latin typeface="Average"/>
            </a:endParaRPr>
          </a:p>
          <a:p>
            <a:r>
              <a:rPr lang="fr-FR" sz="3600" b="1" i="0" dirty="0">
                <a:solidFill>
                  <a:srgbClr val="626060"/>
                </a:solidFill>
                <a:effectLst/>
                <a:latin typeface="Average"/>
              </a:rPr>
              <a:t>Élaborez des programmes d’adaptation aux changements</a:t>
            </a:r>
            <a:r>
              <a:rPr lang="fr-FR" sz="3600" b="0" i="0" dirty="0">
                <a:solidFill>
                  <a:srgbClr val="626060"/>
                </a:solidFill>
                <a:effectLst/>
                <a:latin typeface="Average"/>
              </a:rPr>
              <a:t> </a:t>
            </a:r>
            <a:r>
              <a:rPr lang="fr-FR" sz="3600" b="1" i="0" dirty="0">
                <a:solidFill>
                  <a:srgbClr val="626060"/>
                </a:solidFill>
                <a:effectLst/>
                <a:latin typeface="Average"/>
              </a:rPr>
              <a:t>climatiques</a:t>
            </a:r>
          </a:p>
          <a:p>
            <a:r>
              <a:rPr lang="fr-FR" sz="3600" b="1" i="0" dirty="0">
                <a:solidFill>
                  <a:srgbClr val="626060"/>
                </a:solidFill>
                <a:effectLst/>
                <a:latin typeface="Average"/>
              </a:rPr>
              <a:t>Engagez vos pairs, le public et les décideurs</a:t>
            </a:r>
            <a:endParaRPr lang="fr-CH" sz="3600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F142E39-8AD9-428C-B7A9-FD897845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fr-CH" sz="6000" b="1" dirty="0">
                <a:solidFill>
                  <a:srgbClr val="626060"/>
                </a:solidFill>
                <a:latin typeface="Average"/>
                <a:ea typeface="+mn-ea"/>
                <a:cs typeface="+mn-cs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644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8133D5-EE52-4FE5-B60E-701BB1127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Details">
            <a:extLst>
              <a:ext uri="{FF2B5EF4-FFF2-40B4-BE49-F238E27FC236}">
                <a16:creationId xmlns:a16="http://schemas.microsoft.com/office/drawing/2014/main" id="{C1B8E520-E7EF-4F63-B89B-CDFBEE619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6" b="1676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78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3C2F27B-7A76-4C7C-A0F0-5048A08C37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" t="9091" r="17495"/>
          <a:stretch/>
        </p:blipFill>
        <p:spPr>
          <a:xfrm>
            <a:off x="4328809" y="10"/>
            <a:ext cx="7863190" cy="6857990"/>
          </a:xfrm>
          <a:prstGeom prst="rect">
            <a:avLst/>
          </a:prstGeom>
        </p:spPr>
      </p:pic>
      <p:sp>
        <p:nvSpPr>
          <p:cNvPr id="22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2007354-D938-4F5A-8B19-429B24F1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409088"/>
            <a:ext cx="6686300" cy="11715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H" b="1" dirty="0">
                <a:latin typeface="HongKong" pitchFamily="50" charset="0"/>
              </a:rPr>
              <a:t>MISSION</a:t>
            </a:r>
            <a:r>
              <a:rPr lang="fr-CH" dirty="0">
                <a:latin typeface="HongKong" pitchFamily="50" charset="0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EDC402-EEF6-459F-BB4A-0474D59D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3317441"/>
            <a:ext cx="7490151" cy="1027753"/>
          </a:xfrm>
          <a:effectLst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fr-CH" sz="4000" i="1" dirty="0"/>
              <a:t>Rendre Genève durable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CFB45-404B-4EF0-9D05-8044A5CE001B}"/>
              </a:ext>
            </a:extLst>
          </p:cNvPr>
          <p:cNvSpPr/>
          <p:nvPr/>
        </p:nvSpPr>
        <p:spPr>
          <a:xfrm>
            <a:off x="477980" y="625683"/>
            <a:ext cx="704088" cy="146305"/>
          </a:xfrm>
          <a:prstGeom prst="rect">
            <a:avLst/>
          </a:prstGeom>
          <a:solidFill>
            <a:srgbClr val="3BA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16CAF-67E6-4FB1-B49B-084D5DF97E86}"/>
              </a:ext>
            </a:extLst>
          </p:cNvPr>
          <p:cNvSpPr/>
          <p:nvPr/>
        </p:nvSpPr>
        <p:spPr>
          <a:xfrm>
            <a:off x="382404" y="4475899"/>
            <a:ext cx="4076265" cy="20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FC354B1-5758-4123-A2A1-7F6ED31F0D84}"/>
              </a:ext>
            </a:extLst>
          </p:cNvPr>
          <p:cNvCxnSpPr>
            <a:cxnSpLocks/>
          </p:cNvCxnSpPr>
          <p:nvPr/>
        </p:nvCxnSpPr>
        <p:spPr>
          <a:xfrm>
            <a:off x="477980" y="2885243"/>
            <a:ext cx="5132707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Une image contenant texte, signe, périphérique&#10;&#10;Description générée automatiquement">
            <a:extLst>
              <a:ext uri="{FF2B5EF4-FFF2-40B4-BE49-F238E27FC236}">
                <a16:creationId xmlns:a16="http://schemas.microsoft.com/office/drawing/2014/main" id="{5DB46D32-AE59-498F-98D3-1C9AA8042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9" y="5604096"/>
            <a:ext cx="716159" cy="9067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5DAFF9-8A99-48E4-A5B5-D11AC8D64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17" y="5684363"/>
            <a:ext cx="4780491" cy="7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9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C0022-9A0D-4912-92D6-87AB66B8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35464"/>
            <a:ext cx="10515600" cy="496521"/>
          </a:xfrm>
        </p:spPr>
        <p:txBody>
          <a:bodyPr>
            <a:normAutofit fontScale="90000"/>
          </a:bodyPr>
          <a:lstStyle/>
          <a:p>
            <a:r>
              <a:rPr lang="fr-CH" dirty="0"/>
              <a:t>3 AXES STRATEGIQUES</a:t>
            </a:r>
          </a:p>
        </p:txBody>
      </p:sp>
      <p:sp>
        <p:nvSpPr>
          <p:cNvPr id="4" name="Google Shape;365;p47">
            <a:extLst>
              <a:ext uri="{FF2B5EF4-FFF2-40B4-BE49-F238E27FC236}">
                <a16:creationId xmlns:a16="http://schemas.microsoft.com/office/drawing/2014/main" id="{AA9A8369-5DBF-4708-81BA-65C914848B65}"/>
              </a:ext>
            </a:extLst>
          </p:cNvPr>
          <p:cNvSpPr/>
          <p:nvPr/>
        </p:nvSpPr>
        <p:spPr>
          <a:xfrm>
            <a:off x="1202180" y="3438939"/>
            <a:ext cx="3103490" cy="1898663"/>
          </a:xfrm>
          <a:prstGeom prst="rect">
            <a:avLst/>
          </a:prstGeom>
          <a:solidFill>
            <a:srgbClr val="269ACB">
              <a:alpha val="8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CH" sz="2000" dirty="0">
                <a:solidFill>
                  <a:schemeClr val="bg1"/>
                </a:solidFill>
                <a:latin typeface="HongKong"/>
                <a:sym typeface="Muli"/>
              </a:rPr>
              <a:t>Réduire les déchets </a:t>
            </a:r>
          </a:p>
        </p:txBody>
      </p:sp>
      <p:sp>
        <p:nvSpPr>
          <p:cNvPr id="5" name="Google Shape;366;p47">
            <a:extLst>
              <a:ext uri="{FF2B5EF4-FFF2-40B4-BE49-F238E27FC236}">
                <a16:creationId xmlns:a16="http://schemas.microsoft.com/office/drawing/2014/main" id="{F5AF4B8F-2F0A-4D4A-AFBC-3B521E768ABF}"/>
              </a:ext>
            </a:extLst>
          </p:cNvPr>
          <p:cNvSpPr/>
          <p:nvPr/>
        </p:nvSpPr>
        <p:spPr>
          <a:xfrm>
            <a:off x="4578442" y="3438939"/>
            <a:ext cx="3035116" cy="1898663"/>
          </a:xfrm>
          <a:prstGeom prst="rect">
            <a:avLst/>
          </a:prstGeom>
          <a:solidFill>
            <a:srgbClr val="74BEB5">
              <a:alpha val="8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fr-CH" sz="2000" dirty="0">
                <a:solidFill>
                  <a:schemeClr val="bg1"/>
                </a:solidFill>
                <a:latin typeface="HongKong"/>
                <a:sym typeface="Muli"/>
              </a:rPr>
              <a:t>Améliorer la propreté</a:t>
            </a:r>
          </a:p>
        </p:txBody>
      </p:sp>
      <p:sp>
        <p:nvSpPr>
          <p:cNvPr id="6" name="Google Shape;367;p47">
            <a:extLst>
              <a:ext uri="{FF2B5EF4-FFF2-40B4-BE49-F238E27FC236}">
                <a16:creationId xmlns:a16="http://schemas.microsoft.com/office/drawing/2014/main" id="{6F6BD527-3CEC-42DC-A26A-81D1995264D5}"/>
              </a:ext>
            </a:extLst>
          </p:cNvPr>
          <p:cNvSpPr/>
          <p:nvPr/>
        </p:nvSpPr>
        <p:spPr>
          <a:xfrm>
            <a:off x="7886330" y="3438939"/>
            <a:ext cx="3035116" cy="1888724"/>
          </a:xfrm>
          <a:prstGeom prst="rect">
            <a:avLst/>
          </a:prstGeom>
          <a:solidFill>
            <a:srgbClr val="5EC66D">
              <a:alpha val="8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2000" dirty="0">
                <a:solidFill>
                  <a:schemeClr val="bg1"/>
                </a:solidFill>
                <a:latin typeface="HongKong"/>
                <a:ea typeface="Muli"/>
                <a:cs typeface="Muli"/>
                <a:sym typeface="Muli"/>
              </a:rPr>
              <a:t>Remplacer les énergies fossiles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F18950B-920A-408A-BA07-F8B9D59A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50" y="2108945"/>
            <a:ext cx="2883963" cy="763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9494DA0-C5EA-4737-9E30-1C78F3429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23" y="1966650"/>
            <a:ext cx="2418158" cy="104803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E2E1BC0-502C-44E4-9B7D-609E7A6FF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92" y="1966651"/>
            <a:ext cx="2322726" cy="1048039"/>
          </a:xfrm>
          <a:prstGeom prst="rect">
            <a:avLst/>
          </a:prstGeom>
        </p:spPr>
      </p:pic>
      <p:pic>
        <p:nvPicPr>
          <p:cNvPr id="12" name="Image 11" descr="Une image contenant texte, signe, périphérique&#10;&#10;Description générée automatiquement">
            <a:extLst>
              <a:ext uri="{FF2B5EF4-FFF2-40B4-BE49-F238E27FC236}">
                <a16:creationId xmlns:a16="http://schemas.microsoft.com/office/drawing/2014/main" id="{2281CC40-BCA0-468D-B67B-5E51FC8BE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8" y="5925052"/>
            <a:ext cx="611102" cy="7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51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7C21CB2-7EAA-4C3A-B25A-244A1F35C3C5}"/>
              </a:ext>
            </a:extLst>
          </p:cNvPr>
          <p:cNvGrpSpPr/>
          <p:nvPr/>
        </p:nvGrpSpPr>
        <p:grpSpPr>
          <a:xfrm>
            <a:off x="3836770" y="1318362"/>
            <a:ext cx="3552712" cy="3067659"/>
            <a:chOff x="5160474" y="1618883"/>
            <a:chExt cx="4163280" cy="386376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29463F8-D782-45B8-A684-C0B71FD91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0474" y="1618883"/>
              <a:ext cx="4163280" cy="3863763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5F951C4-B627-495D-B956-DA2D3BBDA938}"/>
                </a:ext>
              </a:extLst>
            </p:cNvPr>
            <p:cNvSpPr txBox="1"/>
            <p:nvPr/>
          </p:nvSpPr>
          <p:spPr>
            <a:xfrm>
              <a:off x="6433367" y="2845535"/>
              <a:ext cx="1826480" cy="105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sz="1400" b="1">
                  <a:solidFill>
                    <a:srgbClr val="FF0000"/>
                  </a:solidFill>
                </a:rPr>
                <a:t>2018 VS 2002: *achat +60% *utilisation -50%</a:t>
              </a:r>
            </a:p>
            <a:p>
              <a:pPr>
                <a:lnSpc>
                  <a:spcPct val="100000"/>
                </a:lnSpc>
              </a:pPr>
              <a:r>
                <a:rPr lang="fr-FR" sz="1400" b="1">
                  <a:solidFill>
                    <a:srgbClr val="FF0000"/>
                  </a:solidFill>
                </a:rPr>
                <a:t>*collections x5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9C04555-2731-40F0-AA99-0CA3DD2D49AF}"/>
              </a:ext>
            </a:extLst>
          </p:cNvPr>
          <p:cNvGrpSpPr/>
          <p:nvPr/>
        </p:nvGrpSpPr>
        <p:grpSpPr>
          <a:xfrm>
            <a:off x="6617880" y="3429000"/>
            <a:ext cx="3470063" cy="2863771"/>
            <a:chOff x="7134246" y="3429000"/>
            <a:chExt cx="3470063" cy="2863771"/>
          </a:xfrm>
        </p:grpSpPr>
        <p:pic>
          <p:nvPicPr>
            <p:cNvPr id="14" name="Picture 2" descr="Oceaneye - Consommation de plastique">
              <a:extLst>
                <a:ext uri="{FF2B5EF4-FFF2-40B4-BE49-F238E27FC236}">
                  <a16:creationId xmlns:a16="http://schemas.microsoft.com/office/drawing/2014/main" id="{A45F31D6-2B54-444B-A598-035B2CCE5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246" y="3429000"/>
              <a:ext cx="3470063" cy="2569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27F81F2-F967-445E-AF3B-CC5D372A0B5E}"/>
                </a:ext>
              </a:extLst>
            </p:cNvPr>
            <p:cNvSpPr txBox="1"/>
            <p:nvPr/>
          </p:nvSpPr>
          <p:spPr>
            <a:xfrm>
              <a:off x="7544192" y="5923439"/>
              <a:ext cx="2650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b="1">
                  <a:solidFill>
                    <a:srgbClr val="FF0000"/>
                  </a:solidFill>
                </a:rPr>
                <a:t>Conso. plastiques monde</a:t>
              </a: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64F3B979-BC91-47CD-89EC-95231D20C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Consommation/déchets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1774F97-4EA4-4127-AAE2-10AFD8535061}"/>
              </a:ext>
            </a:extLst>
          </p:cNvPr>
          <p:cNvGraphicFramePr>
            <a:graphicFrameLocks/>
          </p:cNvGraphicFramePr>
          <p:nvPr/>
        </p:nvGraphicFramePr>
        <p:xfrm>
          <a:off x="0" y="1410447"/>
          <a:ext cx="4092006" cy="349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6AD08C99-A814-43B2-A975-003F5A1ED258}"/>
              </a:ext>
            </a:extLst>
          </p:cNvPr>
          <p:cNvGrpSpPr/>
          <p:nvPr/>
        </p:nvGrpSpPr>
        <p:grpSpPr>
          <a:xfrm>
            <a:off x="9820130" y="365125"/>
            <a:ext cx="1987610" cy="3333155"/>
            <a:chOff x="5186859" y="2772442"/>
            <a:chExt cx="1987610" cy="333315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7A035E3-4808-490F-9E33-BFF953DE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927" y="2772442"/>
              <a:ext cx="1895475" cy="2409825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BA64538-EABD-448E-B762-CC72FBC41D78}"/>
                </a:ext>
              </a:extLst>
            </p:cNvPr>
            <p:cNvSpPr txBox="1"/>
            <p:nvPr/>
          </p:nvSpPr>
          <p:spPr>
            <a:xfrm>
              <a:off x="5186859" y="5182267"/>
              <a:ext cx="19876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fr-FR" b="1">
                  <a:solidFill>
                    <a:srgbClr val="FF0000"/>
                  </a:solidFill>
                </a:rPr>
                <a:t>Obsolescence *2000 = 10 ans</a:t>
              </a:r>
            </a:p>
            <a:p>
              <a:pPr>
                <a:lnSpc>
                  <a:spcPct val="100000"/>
                </a:lnSpc>
              </a:pPr>
              <a:r>
                <a:rPr lang="fr-FR" b="1">
                  <a:solidFill>
                    <a:srgbClr val="FF0000"/>
                  </a:solidFill>
                </a:rPr>
                <a:t>*2019 = 7 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95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C8A187-3016-4E5D-84CB-46470172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Références/sources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7E3B00-A4DA-42A8-A3F6-E35E7CD9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H" sz="2800" dirty="0">
                <a:hlinkClick r:id="rId2"/>
              </a:rPr>
              <a:t>https://www.youtube.com/watch?v=eSJg3CBP1Z4</a:t>
            </a:r>
            <a:r>
              <a:rPr lang="fr-CH" sz="2800" dirty="0"/>
              <a:t> ARTE, L’homme a mangé la terre</a:t>
            </a:r>
          </a:p>
          <a:p>
            <a:r>
              <a:rPr lang="fr-CH" dirty="0">
                <a:hlinkClick r:id="rId3"/>
              </a:rPr>
              <a:t>https://blogs.letemps.ch/laurent-horvath/</a:t>
            </a:r>
          </a:p>
          <a:p>
            <a:r>
              <a:rPr lang="fr-CH" dirty="0">
                <a:hlinkClick r:id="rId3"/>
              </a:rPr>
              <a:t>https://jancovici.com/</a:t>
            </a:r>
          </a:p>
          <a:p>
            <a:r>
              <a:rPr lang="fr-CH" dirty="0">
                <a:hlinkClick r:id="rId4"/>
              </a:rPr>
              <a:t>https://www.rts.ch/la-1ere/programmes/on-en-parle/11390204-ecobilans-de-nos-gestes-du-quotidien.html#chap03</a:t>
            </a:r>
            <a:endParaRPr lang="fr-CH" dirty="0"/>
          </a:p>
          <a:p>
            <a:r>
              <a:rPr lang="fr-CH" dirty="0"/>
              <a:t>GIEC, </a:t>
            </a:r>
            <a:r>
              <a:rPr lang="fr-CH" dirty="0">
                <a:hlinkClick r:id="rId5"/>
              </a:rPr>
              <a:t>https://www.ipcc.ch/languages-2/francais/</a:t>
            </a:r>
            <a:endParaRPr lang="fr-CH" dirty="0"/>
          </a:p>
          <a:p>
            <a:r>
              <a:rPr lang="fr-CH" dirty="0">
                <a:hlinkClick r:id="rId6"/>
              </a:rPr>
              <a:t>https://www.bfs.admin.ch/bfs/fr/home.html</a:t>
            </a:r>
            <a:endParaRPr lang="fr-CH" dirty="0"/>
          </a:p>
          <a:p>
            <a:r>
              <a:rPr lang="fr-CH" dirty="0">
                <a:hlinkClick r:id="rId3"/>
              </a:rPr>
              <a:t>https://www.banquemondiale.org/fr/home</a:t>
            </a:r>
            <a:endParaRPr lang="fr-CH" dirty="0"/>
          </a:p>
          <a:p>
            <a:r>
              <a:rPr lang="fr-CH" dirty="0"/>
              <a:t>Mesurer </a:t>
            </a:r>
            <a:r>
              <a:rPr lang="fr-CH" dirty="0">
                <a:hlinkClick r:id="rId7"/>
              </a:rPr>
              <a:t>https://bcorporation.eu/become-a-b-corp/b-impact-assessment/</a:t>
            </a:r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9588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653994F-68E2-4920-87DF-6611CD0FB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" r="7619" b="1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E72530-A7C3-49B9-B7AC-5D35B394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(R)EVOLUTION?</a:t>
            </a:r>
          </a:p>
        </p:txBody>
      </p:sp>
      <p:sp>
        <p:nvSpPr>
          <p:cNvPr id="36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1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5DFBBFC-94CB-4F69-B74E-C0D38F83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E19FA-2A85-4B18-8330-A02916B1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873" y="351682"/>
            <a:ext cx="9098863" cy="631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8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7A5F80-07F6-49CF-97BA-F5ACC9C78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50" y="669447"/>
            <a:ext cx="9775935" cy="52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E37C052-73A2-49E8-8898-8A258426D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01" y="17933"/>
            <a:ext cx="10968153" cy="6840067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52AF6DD-609E-4F13-99CF-7521FA25E130}"/>
              </a:ext>
            </a:extLst>
          </p:cNvPr>
          <p:cNvSpPr/>
          <p:nvPr/>
        </p:nvSpPr>
        <p:spPr>
          <a:xfrm>
            <a:off x="2121840" y="2218940"/>
            <a:ext cx="7948318" cy="242011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800" b="1" dirty="0"/>
              <a:t>+40% population</a:t>
            </a:r>
          </a:p>
          <a:p>
            <a:pPr algn="ctr"/>
            <a:r>
              <a:rPr lang="fr-CH" sz="4800" b="1" i="1" dirty="0"/>
              <a:t>vs</a:t>
            </a:r>
            <a:r>
              <a:rPr lang="fr-CH" sz="4800" b="1" dirty="0"/>
              <a:t> </a:t>
            </a:r>
          </a:p>
          <a:p>
            <a:pPr algn="ctr"/>
            <a:r>
              <a:rPr lang="fr-CH" sz="4800" b="1" dirty="0"/>
              <a:t>+200% déchets</a:t>
            </a:r>
          </a:p>
        </p:txBody>
      </p:sp>
    </p:spTree>
    <p:extLst>
      <p:ext uri="{BB962C8B-B14F-4D97-AF65-F5344CB8AC3E}">
        <p14:creationId xmlns:p14="http://schemas.microsoft.com/office/powerpoint/2010/main" val="4920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E598284-3266-4043-A561-6AF24241C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26" y="291748"/>
            <a:ext cx="9588347" cy="5613752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B27DF6F3-BB29-437C-B6EF-3357F4140963}"/>
              </a:ext>
            </a:extLst>
          </p:cNvPr>
          <p:cNvSpPr/>
          <p:nvPr/>
        </p:nvSpPr>
        <p:spPr>
          <a:xfrm>
            <a:off x="3411831" y="2815759"/>
            <a:ext cx="5368335" cy="171514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4800" b="1" dirty="0"/>
              <a:t>12.6 </a:t>
            </a:r>
            <a:r>
              <a:rPr lang="fr-CH" sz="4800" b="1" i="1" dirty="0"/>
              <a:t>vs</a:t>
            </a:r>
            <a:r>
              <a:rPr lang="fr-CH" sz="4800" b="1" dirty="0"/>
              <a:t> 2 t </a:t>
            </a:r>
          </a:p>
          <a:p>
            <a:pPr algn="ctr"/>
            <a:r>
              <a:rPr lang="fr-CH" sz="4800" b="1" dirty="0"/>
              <a:t>CO</a:t>
            </a:r>
            <a:r>
              <a:rPr lang="fr-CH" sz="4800" b="1" baseline="-25000" dirty="0"/>
              <a:t>2</a:t>
            </a:r>
            <a:r>
              <a:rPr lang="fr-CH" sz="4800" b="1" dirty="0"/>
              <a:t>éq. </a:t>
            </a:r>
          </a:p>
        </p:txBody>
      </p:sp>
    </p:spTree>
    <p:extLst>
      <p:ext uri="{BB962C8B-B14F-4D97-AF65-F5344CB8AC3E}">
        <p14:creationId xmlns:p14="http://schemas.microsoft.com/office/powerpoint/2010/main" val="181615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78E71D2-1186-482D-B9E8-4D038A9AB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483" y="85522"/>
            <a:ext cx="9587034" cy="668695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F25AC3E8-D279-4EFB-A12E-8FF4ED4AE5DB}"/>
              </a:ext>
            </a:extLst>
          </p:cNvPr>
          <p:cNvSpPr/>
          <p:nvPr/>
        </p:nvSpPr>
        <p:spPr>
          <a:xfrm>
            <a:off x="6413327" y="5073041"/>
            <a:ext cx="3256766" cy="17849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17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Que sont les objectifs de développement durable? | myclimate">
            <a:extLst>
              <a:ext uri="{FF2B5EF4-FFF2-40B4-BE49-F238E27FC236}">
                <a16:creationId xmlns:a16="http://schemas.microsoft.com/office/drawing/2014/main" id="{A745EF51-CF9C-4803-9E6A-1B33056AF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b="1338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00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6233</TotalTime>
  <Words>406</Words>
  <Application>Microsoft Office PowerPoint</Application>
  <PresentationFormat>Grand écran</PresentationFormat>
  <Paragraphs>52</Paragraphs>
  <Slides>16</Slides>
  <Notes>3</Notes>
  <HiddenSlides>4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Average</vt:lpstr>
      <vt:lpstr>Calibri</vt:lpstr>
      <vt:lpstr>Calibri Light</vt:lpstr>
      <vt:lpstr>HongKong</vt:lpstr>
      <vt:lpstr>Office Theme</vt:lpstr>
      <vt:lpstr>Thème Office</vt:lpstr>
      <vt:lpstr>ECONOMIE CIRCULAIRE: BON POUR LE CLIMAT? QUELLES ACTIONS?</vt:lpstr>
      <vt:lpstr>(R)EVOLUTION?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ACTIONS</vt:lpstr>
      <vt:lpstr>Présentation PowerPoint</vt:lpstr>
      <vt:lpstr>Présentation PowerPoint</vt:lpstr>
      <vt:lpstr>MISSION </vt:lpstr>
      <vt:lpstr>3 AXES STRATEGIQUES</vt:lpstr>
      <vt:lpstr>Consommation/déchets</vt:lpstr>
      <vt:lpstr>Références/sources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Didier Godme</dc:creator>
  <cp:lastModifiedBy>Bertrand Girod</cp:lastModifiedBy>
  <cp:revision>293</cp:revision>
  <dcterms:created xsi:type="dcterms:W3CDTF">2018-09-20T10:17:59Z</dcterms:created>
  <dcterms:modified xsi:type="dcterms:W3CDTF">2022-03-31T05:35:36Z</dcterms:modified>
</cp:coreProperties>
</file>